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8"/>
  </p:notesMasterIdLst>
  <p:sldIdLst>
    <p:sldId id="256" r:id="rId2"/>
    <p:sldId id="257" r:id="rId3"/>
    <p:sldId id="258" r:id="rId4"/>
    <p:sldId id="259" r:id="rId5"/>
    <p:sldId id="263" r:id="rId6"/>
    <p:sldId id="260" r:id="rId7"/>
    <p:sldId id="261" r:id="rId8"/>
    <p:sldId id="262" r:id="rId9"/>
    <p:sldId id="264" r:id="rId10"/>
    <p:sldId id="265" r:id="rId11"/>
    <p:sldId id="266" r:id="rId12"/>
    <p:sldId id="267" r:id="rId13"/>
    <p:sldId id="268" r:id="rId14"/>
    <p:sldId id="269" r:id="rId15"/>
    <p:sldId id="271" r:id="rId16"/>
    <p:sldId id="272" r:id="rId17"/>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80149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811" y="7680960"/>
            <a:ext cx="1462659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9" y="7601179"/>
            <a:ext cx="14626590" cy="768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316736" y="910742"/>
            <a:ext cx="12070080" cy="4279392"/>
          </a:xfrm>
        </p:spPr>
        <p:txBody>
          <a:bodyPr anchor="b">
            <a:normAutofit/>
          </a:bodyPr>
          <a:lstStyle>
            <a:lvl1pPr algn="l">
              <a:lnSpc>
                <a:spcPct val="85000"/>
              </a:lnSpc>
              <a:defRPr sz="9600" spc="-6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320061" y="5346744"/>
            <a:ext cx="12070080" cy="1371600"/>
          </a:xfrm>
        </p:spPr>
        <p:txBody>
          <a:bodyPr lIns="91440" rIns="91440">
            <a:normAutofit/>
          </a:bodyPr>
          <a:lstStyle>
            <a:lvl1pPr marL="0" indent="0" algn="l">
              <a:buNone/>
              <a:defRPr sz="2880" cap="all" spc="240" baseline="0">
                <a:solidFill>
                  <a:schemeClr val="tx2"/>
                </a:solidFill>
                <a:latin typeface="+mj-lt"/>
              </a:defRPr>
            </a:lvl1pPr>
            <a:lvl2pPr marL="548640" indent="0" algn="ctr">
              <a:buNone/>
              <a:defRPr sz="2880"/>
            </a:lvl2pPr>
            <a:lvl3pPr marL="1097280" indent="0" algn="ctr">
              <a:buNone/>
              <a:defRPr sz="2880"/>
            </a:lvl3pPr>
            <a:lvl4pPr marL="1645920" indent="0" algn="ctr">
              <a:buNone/>
              <a:defRPr sz="2400"/>
            </a:lvl4pPr>
            <a:lvl5pPr marL="2194560" indent="0" algn="ctr">
              <a:buNone/>
              <a:defRPr sz="2400"/>
            </a:lvl5pPr>
            <a:lvl6pPr marL="2743200" indent="0" algn="ctr">
              <a:buNone/>
              <a:defRPr sz="2400"/>
            </a:lvl6pPr>
            <a:lvl7pPr marL="3291840" indent="0" algn="ctr">
              <a:buNone/>
              <a:defRPr sz="2400"/>
            </a:lvl7pPr>
            <a:lvl8pPr marL="3840480" indent="0" algn="ctr">
              <a:buNone/>
              <a:defRPr sz="2400"/>
            </a:lvl8pPr>
            <a:lvl9pPr marL="438912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449190" y="5212080"/>
            <a:ext cx="1185062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672327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0799622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811" y="7680960"/>
            <a:ext cx="1462659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9" y="7601179"/>
            <a:ext cx="14626590" cy="768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469880" y="497734"/>
            <a:ext cx="3154680" cy="690890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97734"/>
            <a:ext cx="9281160" cy="6908906"/>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17660280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7196649"/>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extLst>
      <p:ext uri="{BB962C8B-B14F-4D97-AF65-F5344CB8AC3E}">
        <p14:creationId xmlns:p14="http://schemas.microsoft.com/office/powerpoint/2010/main" val="196551794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811" y="7680960"/>
            <a:ext cx="1462659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9" y="7601179"/>
            <a:ext cx="14626590" cy="768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316736" y="910742"/>
            <a:ext cx="12070080" cy="4279392"/>
          </a:xfrm>
        </p:spPr>
        <p:txBody>
          <a:bodyPr anchor="b" anchorCtr="0">
            <a:normAutofit/>
          </a:bodyPr>
          <a:lstStyle>
            <a:lvl1pPr>
              <a:lnSpc>
                <a:spcPct val="85000"/>
              </a:lnSpc>
              <a:defRPr sz="96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16736" y="5343754"/>
            <a:ext cx="12070080" cy="1371600"/>
          </a:xfrm>
        </p:spPr>
        <p:txBody>
          <a:bodyPr lIns="91440" rIns="91440" anchor="t" anchorCtr="0">
            <a:normAutofit/>
          </a:bodyPr>
          <a:lstStyle>
            <a:lvl1pPr marL="0" indent="0">
              <a:buNone/>
              <a:defRPr sz="2880" cap="all" spc="240" baseline="0">
                <a:solidFill>
                  <a:schemeClr val="tx2"/>
                </a:solidFill>
                <a:latin typeface="+mj-lt"/>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dirty="0"/>
              <a:t>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449190" y="5212080"/>
            <a:ext cx="1185062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042029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316736" y="343924"/>
            <a:ext cx="12070080" cy="174090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316735" y="2214881"/>
            <a:ext cx="5925312" cy="48280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61504" y="2214882"/>
            <a:ext cx="5925312" cy="48280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2/26/2024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39800733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316736" y="343924"/>
            <a:ext cx="12070080" cy="1740908"/>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16736" y="2215263"/>
            <a:ext cx="5925312" cy="883538"/>
          </a:xfrm>
        </p:spPr>
        <p:txBody>
          <a:bodyPr lIns="91440" rIns="91440" anchor="ctr">
            <a:normAutofit/>
          </a:bodyPr>
          <a:lstStyle>
            <a:lvl1pPr marL="0" indent="0">
              <a:buNone/>
              <a:defRPr sz="2400" b="0" cap="all" baseline="0">
                <a:solidFill>
                  <a:schemeClr val="tx2"/>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316736" y="3098801"/>
            <a:ext cx="5925312" cy="4053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61504" y="2215263"/>
            <a:ext cx="5925312" cy="883538"/>
          </a:xfrm>
        </p:spPr>
        <p:txBody>
          <a:bodyPr lIns="91440" rIns="91440" anchor="ctr">
            <a:normAutofit/>
          </a:bodyPr>
          <a:lstStyle>
            <a:lvl1pPr marL="0" indent="0">
              <a:buNone/>
              <a:defRPr sz="2400" b="0" cap="all" baseline="0">
                <a:solidFill>
                  <a:schemeClr val="tx2"/>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61504" y="3098801"/>
            <a:ext cx="5925312" cy="4053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2/26/2024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09003151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2/26/2024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1017293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811" y="7680960"/>
            <a:ext cx="1462659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9" y="7601179"/>
            <a:ext cx="14626590" cy="768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2/26/2024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293096904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20" y="0"/>
            <a:ext cx="4860949"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848085" y="0"/>
            <a:ext cx="76810" cy="822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8640" y="713231"/>
            <a:ext cx="3840480" cy="2743200"/>
          </a:xfrm>
        </p:spPr>
        <p:txBody>
          <a:bodyPr anchor="b">
            <a:normAutofit/>
          </a:bodyPr>
          <a:lstStyle>
            <a:lvl1pPr>
              <a:defRPr sz="432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60720" y="877824"/>
            <a:ext cx="7790688" cy="6309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48640" y="3511296"/>
            <a:ext cx="3840480" cy="4054949"/>
          </a:xfrm>
        </p:spPr>
        <p:txBody>
          <a:bodyPr lIns="91440" rIns="91440">
            <a:normAutofit/>
          </a:bodyPr>
          <a:lstStyle>
            <a:lvl1pPr marL="0" indent="0">
              <a:buNone/>
              <a:defRPr sz="1800">
                <a:solidFill>
                  <a:srgbClr val="FFFFFF"/>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a:xfrm>
            <a:off x="558614" y="7751743"/>
            <a:ext cx="3142212" cy="438150"/>
          </a:xfrm>
        </p:spPr>
        <p:txBody>
          <a:bodyPr/>
          <a:lstStyle>
            <a:lvl1pPr algn="l">
              <a:defRPr/>
            </a:lvl1pPr>
          </a:lstStyle>
          <a:p>
            <a:fld id="{32ABBEA6-7C60-4B02-AE87-00D78D8422AF}" type="datetimeFigureOut">
              <a:rPr lang="en-US" dirty="0"/>
              <a:t>2/26/2024</a:t>
            </a:fld>
            <a:endParaRPr lang="en-US" dirty="0"/>
          </a:p>
        </p:txBody>
      </p:sp>
      <p:sp>
        <p:nvSpPr>
          <p:cNvPr id="6" name="Footer Placeholder 5"/>
          <p:cNvSpPr>
            <a:spLocks noGrp="1"/>
          </p:cNvSpPr>
          <p:nvPr>
            <p:ph type="ftr" sz="quarter" idx="11"/>
          </p:nvPr>
        </p:nvSpPr>
        <p:spPr>
          <a:xfrm>
            <a:off x="5760720" y="7751743"/>
            <a:ext cx="5577840" cy="438150"/>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107212230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5943600"/>
            <a:ext cx="1462659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9" y="5898091"/>
            <a:ext cx="14626590" cy="768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316736" y="6089904"/>
            <a:ext cx="12135917" cy="987552"/>
          </a:xfrm>
        </p:spPr>
        <p:txBody>
          <a:bodyPr lIns="91440" tIns="0" rIns="91440" bIns="0" anchor="b">
            <a:noAutofit/>
          </a:bodyPr>
          <a:lstStyle>
            <a:lvl1pPr>
              <a:defRPr sz="432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9" y="0"/>
            <a:ext cx="14630382" cy="5898091"/>
          </a:xfrm>
          <a:blipFill>
            <a:blip r:embed="rId2"/>
            <a:stretch>
              <a:fillRect/>
            </a:stretch>
          </a:blipFill>
        </p:spPr>
        <p:txBody>
          <a:bodyPr lIns="457200" tIns="457200" anchor="t"/>
          <a:lstStyle>
            <a:lvl1pPr marL="0" indent="0">
              <a:buNone/>
              <a:defRPr sz="3840">
                <a:solidFill>
                  <a:schemeClr val="bg1"/>
                </a:solidFill>
              </a:defRPr>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316736" y="7088428"/>
            <a:ext cx="12135917" cy="713232"/>
          </a:xfrm>
        </p:spPr>
        <p:txBody>
          <a:bodyPr lIns="91440" tIns="0" rIns="91440" bIns="0">
            <a:normAutofit/>
          </a:bodyPr>
          <a:lstStyle>
            <a:lvl1pPr marL="0" indent="0">
              <a:spcBef>
                <a:spcPts val="0"/>
              </a:spcBef>
              <a:spcAft>
                <a:spcPts val="720"/>
              </a:spcAft>
              <a:buNone/>
              <a:defRPr sz="1800">
                <a:solidFill>
                  <a:srgbClr val="FFFFFF"/>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dirty="0"/>
              <a:t>2/26/2024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68168323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680960"/>
            <a:ext cx="1463040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7601179"/>
            <a:ext cx="14630401" cy="79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316736" y="343924"/>
            <a:ext cx="12070080" cy="174090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316736" y="2214881"/>
            <a:ext cx="12070080" cy="4828032"/>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16737" y="7751743"/>
            <a:ext cx="2966725" cy="438150"/>
          </a:xfrm>
          <a:prstGeom prst="rect">
            <a:avLst/>
          </a:prstGeom>
        </p:spPr>
        <p:txBody>
          <a:bodyPr vert="horz" lIns="91440" tIns="45720" rIns="91440" bIns="45720" rtlCol="0" anchor="ctr"/>
          <a:lstStyle>
            <a:lvl1pPr algn="l">
              <a:defRPr sz="1080">
                <a:solidFill>
                  <a:srgbClr val="FFFFFF"/>
                </a:solidFill>
              </a:defRPr>
            </a:lvl1pPr>
          </a:lstStyle>
          <a:p>
            <a:fld id="{98624D31-43A5-475A-80CF-332C9F6DCF35}" type="datetimeFigureOut">
              <a:rPr lang="en-US" dirty="0"/>
              <a:t>2/26/2024</a:t>
            </a:fld>
            <a:endParaRPr lang="en-US" dirty="0"/>
          </a:p>
        </p:txBody>
      </p:sp>
      <p:sp>
        <p:nvSpPr>
          <p:cNvPr id="5" name="Footer Placeholder 4"/>
          <p:cNvSpPr>
            <a:spLocks noGrp="1"/>
          </p:cNvSpPr>
          <p:nvPr>
            <p:ph type="ftr" sz="quarter" idx="3"/>
          </p:nvPr>
        </p:nvSpPr>
        <p:spPr>
          <a:xfrm>
            <a:off x="4423422" y="7751743"/>
            <a:ext cx="5787365" cy="438150"/>
          </a:xfrm>
          <a:prstGeom prst="rect">
            <a:avLst/>
          </a:prstGeom>
        </p:spPr>
        <p:txBody>
          <a:bodyPr vert="horz" lIns="91440" tIns="45720" rIns="91440" bIns="45720" rtlCol="0" anchor="ctr"/>
          <a:lstStyle>
            <a:lvl1pPr algn="ctr">
              <a:defRPr sz="108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1880550" y="7751743"/>
            <a:ext cx="1574430" cy="438150"/>
          </a:xfrm>
          <a:prstGeom prst="rect">
            <a:avLst/>
          </a:prstGeom>
        </p:spPr>
        <p:txBody>
          <a:bodyPr vert="horz" lIns="91440" tIns="45720" rIns="91440" bIns="45720" rtlCol="0" anchor="ctr"/>
          <a:lstStyle>
            <a:lvl1pPr algn="r">
              <a:defRPr sz="126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432238" y="2085414"/>
            <a:ext cx="11960352"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3436791"/>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transition spd="med">
    <p:pull/>
  </p:transition>
  <p:hf sldNum="0" hdr="0" ftr="0" dt="0"/>
  <p:txStyles>
    <p:titleStyle>
      <a:lvl1pPr algn="l" defTabSz="1097280" rtl="0" eaLnBrk="1" latinLnBrk="0" hangingPunct="1">
        <a:lnSpc>
          <a:spcPct val="85000"/>
        </a:lnSpc>
        <a:spcBef>
          <a:spcPct val="0"/>
        </a:spcBef>
        <a:buNone/>
        <a:defRPr sz="5760" kern="1200" spc="-60" baseline="0">
          <a:solidFill>
            <a:schemeClr val="tx1">
              <a:lumMod val="75000"/>
              <a:lumOff val="25000"/>
            </a:schemeClr>
          </a:solidFill>
          <a:latin typeface="+mj-lt"/>
          <a:ea typeface="+mj-ea"/>
          <a:cs typeface="+mj-cs"/>
        </a:defRPr>
      </a:lvl1pPr>
    </p:titleStyle>
    <p:bodyStyle>
      <a:lvl1pPr marL="109728" indent="-109728" algn="l" defTabSz="1097280" rtl="0" eaLnBrk="1" latinLnBrk="0" hangingPunct="1">
        <a:lnSpc>
          <a:spcPct val="90000"/>
        </a:lnSpc>
        <a:spcBef>
          <a:spcPts val="1440"/>
        </a:spcBef>
        <a:spcAft>
          <a:spcPts val="24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460858" indent="-219456" algn="l" defTabSz="1097280" rtl="0" eaLnBrk="1" latinLnBrk="0" hangingPunct="1">
        <a:lnSpc>
          <a:spcPct val="90000"/>
        </a:lnSpc>
        <a:spcBef>
          <a:spcPts val="240"/>
        </a:spcBef>
        <a:spcAft>
          <a:spcPts val="480"/>
        </a:spcAft>
        <a:buClr>
          <a:schemeClr val="accent1"/>
        </a:buClr>
        <a:buFont typeface="Calibri" pitchFamily="34" charset="0"/>
        <a:buChar char="◦"/>
        <a:defRPr sz="2160" kern="1200">
          <a:solidFill>
            <a:schemeClr val="tx1">
              <a:lumMod val="75000"/>
              <a:lumOff val="25000"/>
            </a:schemeClr>
          </a:solidFill>
          <a:latin typeface="+mn-lt"/>
          <a:ea typeface="+mn-ea"/>
          <a:cs typeface="+mn-cs"/>
        </a:defRPr>
      </a:lvl2pPr>
      <a:lvl3pPr marL="680314" indent="-219456" algn="l" defTabSz="1097280" rtl="0" eaLnBrk="1" latinLnBrk="0" hangingPunct="1">
        <a:lnSpc>
          <a:spcPct val="90000"/>
        </a:lnSpc>
        <a:spcBef>
          <a:spcPts val="240"/>
        </a:spcBef>
        <a:spcAft>
          <a:spcPts val="480"/>
        </a:spcAft>
        <a:buClr>
          <a:schemeClr val="accent1"/>
        </a:buClr>
        <a:buFont typeface="Calibri" pitchFamily="34" charset="0"/>
        <a:buChar char="◦"/>
        <a:defRPr sz="1680" kern="1200">
          <a:solidFill>
            <a:schemeClr val="tx1">
              <a:lumMod val="75000"/>
              <a:lumOff val="25000"/>
            </a:schemeClr>
          </a:solidFill>
          <a:latin typeface="+mn-lt"/>
          <a:ea typeface="+mn-ea"/>
          <a:cs typeface="+mn-cs"/>
        </a:defRPr>
      </a:lvl3pPr>
      <a:lvl4pPr marL="899770" indent="-219456" algn="l" defTabSz="1097280" rtl="0" eaLnBrk="1" latinLnBrk="0" hangingPunct="1">
        <a:lnSpc>
          <a:spcPct val="90000"/>
        </a:lnSpc>
        <a:spcBef>
          <a:spcPts val="240"/>
        </a:spcBef>
        <a:spcAft>
          <a:spcPts val="480"/>
        </a:spcAft>
        <a:buClr>
          <a:schemeClr val="accent1"/>
        </a:buClr>
        <a:buFont typeface="Calibri" pitchFamily="34" charset="0"/>
        <a:buChar char="◦"/>
        <a:defRPr sz="1680" kern="1200">
          <a:solidFill>
            <a:schemeClr val="tx1">
              <a:lumMod val="75000"/>
              <a:lumOff val="25000"/>
            </a:schemeClr>
          </a:solidFill>
          <a:latin typeface="+mn-lt"/>
          <a:ea typeface="+mn-ea"/>
          <a:cs typeface="+mn-cs"/>
        </a:defRPr>
      </a:lvl4pPr>
      <a:lvl5pPr marL="1119226" indent="-219456" algn="l" defTabSz="1097280" rtl="0" eaLnBrk="1" latinLnBrk="0" hangingPunct="1">
        <a:lnSpc>
          <a:spcPct val="90000"/>
        </a:lnSpc>
        <a:spcBef>
          <a:spcPts val="240"/>
        </a:spcBef>
        <a:spcAft>
          <a:spcPts val="480"/>
        </a:spcAft>
        <a:buClr>
          <a:schemeClr val="accent1"/>
        </a:buClr>
        <a:buFont typeface="Calibri" pitchFamily="34" charset="0"/>
        <a:buChar char="◦"/>
        <a:defRPr sz="1680" kern="1200">
          <a:solidFill>
            <a:schemeClr val="tx1">
              <a:lumMod val="75000"/>
              <a:lumOff val="25000"/>
            </a:schemeClr>
          </a:solidFill>
          <a:latin typeface="+mn-lt"/>
          <a:ea typeface="+mn-ea"/>
          <a:cs typeface="+mn-cs"/>
        </a:defRPr>
      </a:lvl5pPr>
      <a:lvl6pPr marL="1320000" indent="-274320" algn="l" defTabSz="1097280" rtl="0" eaLnBrk="1" latinLnBrk="0" hangingPunct="1">
        <a:lnSpc>
          <a:spcPct val="90000"/>
        </a:lnSpc>
        <a:spcBef>
          <a:spcPts val="240"/>
        </a:spcBef>
        <a:spcAft>
          <a:spcPts val="480"/>
        </a:spcAft>
        <a:buClr>
          <a:schemeClr val="accent1"/>
        </a:buClr>
        <a:buFont typeface="Calibri" pitchFamily="34" charset="0"/>
        <a:buChar char="◦"/>
        <a:defRPr sz="1680" kern="1200">
          <a:solidFill>
            <a:schemeClr val="tx1">
              <a:lumMod val="75000"/>
              <a:lumOff val="25000"/>
            </a:schemeClr>
          </a:solidFill>
          <a:latin typeface="+mn-lt"/>
          <a:ea typeface="+mn-ea"/>
          <a:cs typeface="+mn-cs"/>
        </a:defRPr>
      </a:lvl6pPr>
      <a:lvl7pPr marL="1560000" indent="-274320" algn="l" defTabSz="1097280" rtl="0" eaLnBrk="1" latinLnBrk="0" hangingPunct="1">
        <a:lnSpc>
          <a:spcPct val="90000"/>
        </a:lnSpc>
        <a:spcBef>
          <a:spcPts val="240"/>
        </a:spcBef>
        <a:spcAft>
          <a:spcPts val="480"/>
        </a:spcAft>
        <a:buClr>
          <a:schemeClr val="accent1"/>
        </a:buClr>
        <a:buFont typeface="Calibri" pitchFamily="34" charset="0"/>
        <a:buChar char="◦"/>
        <a:defRPr sz="1680" kern="1200">
          <a:solidFill>
            <a:schemeClr val="tx1">
              <a:lumMod val="75000"/>
              <a:lumOff val="25000"/>
            </a:schemeClr>
          </a:solidFill>
          <a:latin typeface="+mn-lt"/>
          <a:ea typeface="+mn-ea"/>
          <a:cs typeface="+mn-cs"/>
        </a:defRPr>
      </a:lvl7pPr>
      <a:lvl8pPr marL="1800000" indent="-274320" algn="l" defTabSz="1097280" rtl="0" eaLnBrk="1" latinLnBrk="0" hangingPunct="1">
        <a:lnSpc>
          <a:spcPct val="90000"/>
        </a:lnSpc>
        <a:spcBef>
          <a:spcPts val="240"/>
        </a:spcBef>
        <a:spcAft>
          <a:spcPts val="480"/>
        </a:spcAft>
        <a:buClr>
          <a:schemeClr val="accent1"/>
        </a:buClr>
        <a:buFont typeface="Calibri" pitchFamily="34" charset="0"/>
        <a:buChar char="◦"/>
        <a:defRPr sz="1680" kern="1200">
          <a:solidFill>
            <a:schemeClr val="tx1">
              <a:lumMod val="75000"/>
              <a:lumOff val="25000"/>
            </a:schemeClr>
          </a:solidFill>
          <a:latin typeface="+mn-lt"/>
          <a:ea typeface="+mn-ea"/>
          <a:cs typeface="+mn-cs"/>
        </a:defRPr>
      </a:lvl8pPr>
      <a:lvl9pPr marL="2040000" indent="-274320" algn="l" defTabSz="1097280" rtl="0" eaLnBrk="1" latinLnBrk="0" hangingPunct="1">
        <a:lnSpc>
          <a:spcPct val="90000"/>
        </a:lnSpc>
        <a:spcBef>
          <a:spcPts val="240"/>
        </a:spcBef>
        <a:spcAft>
          <a:spcPts val="480"/>
        </a:spcAft>
        <a:buClr>
          <a:schemeClr val="accent1"/>
        </a:buClr>
        <a:buFont typeface="Calibri" pitchFamily="34" charset="0"/>
        <a:buChar char="◦"/>
        <a:defRPr sz="1680" kern="1200">
          <a:solidFill>
            <a:schemeClr val="tx1">
              <a:lumMod val="75000"/>
              <a:lumOff val="25000"/>
            </a:schemeClr>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19.jpeg"/><Relationship Id="rId4" Type="http://schemas.openxmlformats.org/officeDocument/2006/relationships/image" Target="../media/image15.png"/><Relationship Id="rId9"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7.jp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4.jp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445901"/>
            <a:ext cx="7016472" cy="833199"/>
          </a:xfrm>
          <a:prstGeom prst="rect">
            <a:avLst/>
          </a:prstGeom>
          <a:noFill/>
          <a:ln/>
        </p:spPr>
        <p:txBody>
          <a:bodyPr wrap="none" rtlCol="0" anchor="t"/>
          <a:lstStyle/>
          <a:p>
            <a:pPr marL="0" indent="0">
              <a:lnSpc>
                <a:spcPts val="6561"/>
              </a:lnSpc>
              <a:buNone/>
            </a:pPr>
            <a:r>
              <a:rPr lang="en-US" sz="5249" b="1" dirty="0">
                <a:solidFill>
                  <a:srgbClr val="00002E"/>
                </a:solidFill>
                <a:latin typeface="Nunito" pitchFamily="34" charset="0"/>
                <a:ea typeface="Nunito" pitchFamily="34" charset="-122"/>
                <a:cs typeface="Nunito" pitchFamily="34" charset="-120"/>
              </a:rPr>
              <a:t>Loan Prediction Project</a:t>
            </a:r>
            <a:endParaRPr lang="en-US" sz="5249" dirty="0"/>
          </a:p>
        </p:txBody>
      </p:sp>
      <p:sp>
        <p:nvSpPr>
          <p:cNvPr id="6" name="Text 2"/>
          <p:cNvSpPr/>
          <p:nvPr/>
        </p:nvSpPr>
        <p:spPr>
          <a:xfrm>
            <a:off x="833199" y="3612355"/>
            <a:ext cx="7477601" cy="2112645"/>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Name:</a:t>
            </a:r>
            <a:endParaRPr lang="en-US" sz="1750" dirty="0"/>
          </a:p>
        </p:txBody>
      </p:sp>
      <p:sp>
        <p:nvSpPr>
          <p:cNvPr id="7" name="Text 3"/>
          <p:cNvSpPr/>
          <p:nvPr/>
        </p:nvSpPr>
        <p:spPr>
          <a:xfrm>
            <a:off x="833199" y="4217670"/>
            <a:ext cx="7477601"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Enroll no:</a:t>
            </a:r>
            <a:endParaRPr lang="en-US" sz="1750" dirty="0"/>
          </a:p>
        </p:txBody>
      </p:sp>
      <p:sp>
        <p:nvSpPr>
          <p:cNvPr id="8" name="Text 4"/>
          <p:cNvSpPr/>
          <p:nvPr/>
        </p:nvSpPr>
        <p:spPr>
          <a:xfrm>
            <a:off x="833199" y="4822984"/>
            <a:ext cx="7477601" cy="355402"/>
          </a:xfrm>
          <a:prstGeom prst="rect">
            <a:avLst/>
          </a:prstGeom>
          <a:noFill/>
          <a:ln/>
        </p:spPr>
        <p:txBody>
          <a:bodyPr wrap="none" rtlCol="0" anchor="t"/>
          <a:lstStyle/>
          <a:p>
            <a:pPr marL="0" indent="0">
              <a:lnSpc>
                <a:spcPts val="2799"/>
              </a:lnSpc>
              <a:buNone/>
            </a:pPr>
            <a:r>
              <a:rPr lang="en-US" sz="1750" dirty="0">
                <a:solidFill>
                  <a:srgbClr val="00002E"/>
                </a:solidFill>
                <a:latin typeface="PT Sans" pitchFamily="34" charset="0"/>
                <a:ea typeface="PT Sans" pitchFamily="34" charset="-122"/>
                <a:cs typeface="PT Sans" pitchFamily="34" charset="-120"/>
              </a:rPr>
              <a:t>Branch:</a:t>
            </a:r>
            <a:endParaRPr lang="en-US" sz="1750" dirty="0"/>
          </a:p>
        </p:txBody>
      </p:sp>
      <p:sp>
        <p:nvSpPr>
          <p:cNvPr id="9" name="Text 5"/>
          <p:cNvSpPr/>
          <p:nvPr/>
        </p:nvSpPr>
        <p:spPr>
          <a:xfrm>
            <a:off x="833199" y="5428298"/>
            <a:ext cx="7477601" cy="355402"/>
          </a:xfrm>
          <a:prstGeom prst="rect">
            <a:avLst/>
          </a:prstGeom>
          <a:noFill/>
          <a:ln/>
        </p:spPr>
        <p:txBody>
          <a:bodyPr wrap="none" rtlCol="0" anchor="t"/>
          <a:lstStyle/>
          <a:p>
            <a:pPr marL="0" indent="0">
              <a:lnSpc>
                <a:spcPts val="2799"/>
              </a:lnSpc>
              <a:buNone/>
            </a:pPr>
            <a:endParaRPr lang="en-US" sz="1750" dirty="0"/>
          </a:p>
        </p:txBody>
      </p:sp>
      <p:pic>
        <p:nvPicPr>
          <p:cNvPr id="11" name="Picture 10">
            <a:extLst>
              <a:ext uri="{FF2B5EF4-FFF2-40B4-BE49-F238E27FC236}">
                <a16:creationId xmlns:a16="http://schemas.microsoft.com/office/drawing/2014/main" id="{B59FAE00-64BC-62B2-8BF6-FCA6CFD5BD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87200" y="72736"/>
            <a:ext cx="2710248" cy="774357"/>
          </a:xfrm>
          <a:prstGeom prst="rect">
            <a:avLst/>
          </a:prstGeom>
        </p:spPr>
      </p:pic>
      <p:pic>
        <p:nvPicPr>
          <p:cNvPr id="13" name="Picture 12">
            <a:extLst>
              <a:ext uri="{FF2B5EF4-FFF2-40B4-BE49-F238E27FC236}">
                <a16:creationId xmlns:a16="http://schemas.microsoft.com/office/drawing/2014/main" id="{73D96B55-3FCB-4BBB-17C0-9F9E0D329407}"/>
              </a:ext>
            </a:extLst>
          </p:cNvPr>
          <p:cNvPicPr>
            <a:picLocks noChangeAspect="1"/>
          </p:cNvPicPr>
          <p:nvPr/>
        </p:nvPicPr>
        <p:blipFill>
          <a:blip r:embed="rId6"/>
          <a:stretch>
            <a:fillRect/>
          </a:stretch>
        </p:blipFill>
        <p:spPr>
          <a:xfrm>
            <a:off x="178425" y="32981"/>
            <a:ext cx="1133475" cy="1133475"/>
          </a:xfrm>
          <a:prstGeom prst="rect">
            <a:avLst/>
          </a:prstGeom>
        </p:spPr>
      </p:pic>
      <p:sp>
        <p:nvSpPr>
          <p:cNvPr id="10" name="TextBox 9">
            <a:extLst>
              <a:ext uri="{FF2B5EF4-FFF2-40B4-BE49-F238E27FC236}">
                <a16:creationId xmlns:a16="http://schemas.microsoft.com/office/drawing/2014/main" id="{D04B9F07-8DDB-6B07-C511-881C0A0C57B4}"/>
              </a:ext>
            </a:extLst>
          </p:cNvPr>
          <p:cNvSpPr txBox="1"/>
          <p:nvPr/>
        </p:nvSpPr>
        <p:spPr>
          <a:xfrm>
            <a:off x="2015836" y="3663753"/>
            <a:ext cx="3429000" cy="369332"/>
          </a:xfrm>
          <a:prstGeom prst="rect">
            <a:avLst/>
          </a:prstGeom>
          <a:noFill/>
        </p:spPr>
        <p:txBody>
          <a:bodyPr wrap="square" rtlCol="0">
            <a:spAutoFit/>
          </a:bodyPr>
          <a:lstStyle/>
          <a:p>
            <a:r>
              <a:rPr lang="en-IN"/>
              <a:t>Radadiya Darshit</a:t>
            </a:r>
            <a:endParaRPr lang="en-IN" dirty="0"/>
          </a:p>
        </p:txBody>
      </p:sp>
      <p:sp>
        <p:nvSpPr>
          <p:cNvPr id="12" name="TextBox 11">
            <a:extLst>
              <a:ext uri="{FF2B5EF4-FFF2-40B4-BE49-F238E27FC236}">
                <a16:creationId xmlns:a16="http://schemas.microsoft.com/office/drawing/2014/main" id="{CA76F252-7A8B-8B71-AC3B-2B8D3026E411}"/>
              </a:ext>
            </a:extLst>
          </p:cNvPr>
          <p:cNvSpPr txBox="1"/>
          <p:nvPr/>
        </p:nvSpPr>
        <p:spPr>
          <a:xfrm>
            <a:off x="2015836" y="4270675"/>
            <a:ext cx="2067791" cy="369332"/>
          </a:xfrm>
          <a:prstGeom prst="rect">
            <a:avLst/>
          </a:prstGeom>
          <a:noFill/>
        </p:spPr>
        <p:txBody>
          <a:bodyPr wrap="square" rtlCol="0">
            <a:spAutoFit/>
          </a:bodyPr>
          <a:lstStyle/>
          <a:p>
            <a:r>
              <a:rPr lang="en-IN" dirty="0"/>
              <a:t>21002170110146</a:t>
            </a:r>
          </a:p>
        </p:txBody>
      </p:sp>
      <p:sp>
        <p:nvSpPr>
          <p:cNvPr id="14" name="TextBox 13">
            <a:extLst>
              <a:ext uri="{FF2B5EF4-FFF2-40B4-BE49-F238E27FC236}">
                <a16:creationId xmlns:a16="http://schemas.microsoft.com/office/drawing/2014/main" id="{24D0E25B-5145-E735-8260-DB40CF6876E8}"/>
              </a:ext>
            </a:extLst>
          </p:cNvPr>
          <p:cNvSpPr txBox="1"/>
          <p:nvPr/>
        </p:nvSpPr>
        <p:spPr>
          <a:xfrm>
            <a:off x="2015836" y="4874381"/>
            <a:ext cx="2182091" cy="369332"/>
          </a:xfrm>
          <a:prstGeom prst="rect">
            <a:avLst/>
          </a:prstGeom>
          <a:noFill/>
        </p:spPr>
        <p:txBody>
          <a:bodyPr wrap="square" rtlCol="0">
            <a:spAutoFit/>
          </a:bodyPr>
          <a:lstStyle/>
          <a:p>
            <a:r>
              <a:rPr lang="en-IN" dirty="0"/>
              <a:t>CE-198</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p:cNvPicPr>
            <a:picLocks noChangeAspect="1"/>
          </p:cNvPicPr>
          <p:nvPr/>
        </p:nvPicPr>
        <p:blipFill>
          <a:blip r:embed="rId4"/>
          <a:stretch>
            <a:fillRect/>
          </a:stretch>
        </p:blipFill>
        <p:spPr>
          <a:xfrm>
            <a:off x="0" y="31190"/>
            <a:ext cx="3657600" cy="8229600"/>
          </a:xfrm>
          <a:prstGeom prst="rect">
            <a:avLst/>
          </a:prstGeom>
        </p:spPr>
      </p:pic>
      <p:sp>
        <p:nvSpPr>
          <p:cNvPr id="5" name="Text 1"/>
          <p:cNvSpPr/>
          <p:nvPr/>
        </p:nvSpPr>
        <p:spPr>
          <a:xfrm>
            <a:off x="4490799" y="934760"/>
            <a:ext cx="8419148"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Data Preprocessing and Cleaning</a:t>
            </a:r>
            <a:endParaRPr lang="en-US" sz="4374" dirty="0"/>
          </a:p>
        </p:txBody>
      </p:sp>
      <p:pic>
        <p:nvPicPr>
          <p:cNvPr id="6" name="Image 2" descr="preencoded.png"/>
          <p:cNvPicPr>
            <a:picLocks noChangeAspect="1"/>
          </p:cNvPicPr>
          <p:nvPr/>
        </p:nvPicPr>
        <p:blipFill>
          <a:blip r:embed="rId5"/>
          <a:stretch>
            <a:fillRect/>
          </a:stretch>
        </p:blipFill>
        <p:spPr>
          <a:xfrm>
            <a:off x="4490799" y="1962388"/>
            <a:ext cx="1110972" cy="1777484"/>
          </a:xfrm>
          <a:prstGeom prst="rect">
            <a:avLst/>
          </a:prstGeom>
        </p:spPr>
      </p:pic>
      <p:sp>
        <p:nvSpPr>
          <p:cNvPr id="7" name="Text 2"/>
          <p:cNvSpPr/>
          <p:nvPr/>
        </p:nvSpPr>
        <p:spPr>
          <a:xfrm>
            <a:off x="5935028" y="2184559"/>
            <a:ext cx="2221944" cy="347186"/>
          </a:xfrm>
          <a:prstGeom prst="rect">
            <a:avLst/>
          </a:prstGeom>
          <a:noFill/>
          <a:ln/>
        </p:spPr>
        <p:txBody>
          <a:bodyPr wrap="none" rtlCol="0" anchor="t"/>
          <a:lstStyle/>
          <a:p>
            <a:pPr marL="0" indent="0" algn="l">
              <a:lnSpc>
                <a:spcPts val="2734"/>
              </a:lnSpc>
              <a:buNone/>
            </a:pPr>
            <a:r>
              <a:rPr lang="en-US" sz="2187" b="1" dirty="0">
                <a:solidFill>
                  <a:srgbClr val="2D4DF2"/>
                </a:solidFill>
                <a:latin typeface="Nunito" pitchFamily="34" charset="0"/>
                <a:ea typeface="Nunito" pitchFamily="34" charset="-122"/>
                <a:cs typeface="Nunito" pitchFamily="34" charset="-120"/>
              </a:rPr>
              <a:t>Data Cleaning</a:t>
            </a:r>
            <a:endParaRPr lang="en-US" sz="2187" dirty="0"/>
          </a:p>
        </p:txBody>
      </p:sp>
      <p:sp>
        <p:nvSpPr>
          <p:cNvPr id="8" name="Text 3"/>
          <p:cNvSpPr/>
          <p:nvPr/>
        </p:nvSpPr>
        <p:spPr>
          <a:xfrm>
            <a:off x="5789553" y="2675267"/>
            <a:ext cx="7862173" cy="710803"/>
          </a:xfrm>
          <a:prstGeom prst="rect">
            <a:avLst/>
          </a:prstGeom>
          <a:noFill/>
          <a:ln/>
        </p:spPr>
        <p:txBody>
          <a:bodyPr wrap="square" rtlCol="0" anchor="t"/>
          <a:lstStyle/>
          <a:p>
            <a:pPr marL="342900" indent="-342900" algn="l">
              <a:lnSpc>
                <a:spcPts val="2799"/>
              </a:lnSpc>
              <a:buFont typeface="Wingdings" panose="05000000000000000000" pitchFamily="2" charset="2"/>
              <a:buChar char="Ø"/>
            </a:pPr>
            <a:r>
              <a:rPr lang="en-US" sz="1950" dirty="0">
                <a:solidFill>
                  <a:srgbClr val="00002E"/>
                </a:solidFill>
                <a:latin typeface="PT Sans" pitchFamily="34" charset="0"/>
                <a:ea typeface="PT Sans" pitchFamily="34" charset="-122"/>
                <a:cs typeface="PT Sans" pitchFamily="34" charset="-120"/>
              </a:rPr>
              <a:t>Removing</a:t>
            </a:r>
            <a:r>
              <a:rPr lang="en-US" sz="1850" dirty="0">
                <a:solidFill>
                  <a:srgbClr val="00002E"/>
                </a:solidFill>
                <a:latin typeface="PT Sans" pitchFamily="34" charset="0"/>
                <a:ea typeface="PT Sans" pitchFamily="34" charset="-122"/>
                <a:cs typeface="PT Sans" pitchFamily="34" charset="-120"/>
              </a:rPr>
              <a:t> </a:t>
            </a:r>
            <a:r>
              <a:rPr lang="en-US" sz="1950" dirty="0">
                <a:solidFill>
                  <a:srgbClr val="00002E"/>
                </a:solidFill>
                <a:latin typeface="PT Sans" pitchFamily="34" charset="0"/>
                <a:ea typeface="PT Sans" pitchFamily="34" charset="-122"/>
                <a:cs typeface="PT Sans" pitchFamily="34" charset="-120"/>
              </a:rPr>
              <a:t>or correcting inaccurate data points is a vital part of the preprocessing phase</a:t>
            </a:r>
            <a:r>
              <a:rPr lang="en-US" sz="1850" dirty="0">
                <a:solidFill>
                  <a:srgbClr val="00002E"/>
                </a:solidFill>
                <a:latin typeface="PT Sans" pitchFamily="34" charset="0"/>
                <a:ea typeface="PT Sans" pitchFamily="34" charset="-122"/>
                <a:cs typeface="PT Sans" pitchFamily="34" charset="-120"/>
              </a:rPr>
              <a:t>.</a:t>
            </a:r>
            <a:endParaRPr lang="en-US" sz="1850" dirty="0"/>
          </a:p>
        </p:txBody>
      </p:sp>
      <p:pic>
        <p:nvPicPr>
          <p:cNvPr id="9" name="Image 3" descr="preencoded.png"/>
          <p:cNvPicPr>
            <a:picLocks noChangeAspect="1"/>
          </p:cNvPicPr>
          <p:nvPr/>
        </p:nvPicPr>
        <p:blipFill>
          <a:blip r:embed="rId6"/>
          <a:stretch>
            <a:fillRect/>
          </a:stretch>
        </p:blipFill>
        <p:spPr>
          <a:xfrm>
            <a:off x="4490799" y="3739872"/>
            <a:ext cx="1110972" cy="1777484"/>
          </a:xfrm>
          <a:prstGeom prst="rect">
            <a:avLst/>
          </a:prstGeom>
        </p:spPr>
      </p:pic>
      <p:sp>
        <p:nvSpPr>
          <p:cNvPr id="10" name="Text 4"/>
          <p:cNvSpPr/>
          <p:nvPr/>
        </p:nvSpPr>
        <p:spPr>
          <a:xfrm>
            <a:off x="5935028" y="3962043"/>
            <a:ext cx="2221944" cy="347186"/>
          </a:xfrm>
          <a:prstGeom prst="rect">
            <a:avLst/>
          </a:prstGeom>
          <a:noFill/>
          <a:ln/>
        </p:spPr>
        <p:txBody>
          <a:bodyPr wrap="none" rtlCol="0" anchor="t"/>
          <a:lstStyle/>
          <a:p>
            <a:pPr marL="0" indent="0" algn="l">
              <a:lnSpc>
                <a:spcPts val="2734"/>
              </a:lnSpc>
              <a:buNone/>
            </a:pPr>
            <a:r>
              <a:rPr lang="en-US" sz="2187" b="1" dirty="0" err="1">
                <a:solidFill>
                  <a:srgbClr val="015F98"/>
                </a:solidFill>
                <a:latin typeface="Nunito" pitchFamily="34" charset="0"/>
                <a:ea typeface="Nunito" pitchFamily="34" charset="-122"/>
                <a:cs typeface="Nunito" pitchFamily="34" charset="-120"/>
              </a:rPr>
              <a:t>LabelEncoder</a:t>
            </a:r>
            <a:endParaRPr lang="en-US" sz="2187" dirty="0"/>
          </a:p>
        </p:txBody>
      </p:sp>
      <p:sp>
        <p:nvSpPr>
          <p:cNvPr id="11" name="Text 5"/>
          <p:cNvSpPr/>
          <p:nvPr/>
        </p:nvSpPr>
        <p:spPr>
          <a:xfrm>
            <a:off x="5789554" y="4432205"/>
            <a:ext cx="7862173" cy="710803"/>
          </a:xfrm>
          <a:prstGeom prst="rect">
            <a:avLst/>
          </a:prstGeom>
          <a:noFill/>
          <a:ln/>
        </p:spPr>
        <p:txBody>
          <a:bodyPr wrap="square" rtlCol="0" anchor="t"/>
          <a:lstStyle/>
          <a:p>
            <a:pPr marL="342900" indent="-342900" algn="l">
              <a:lnSpc>
                <a:spcPts val="2799"/>
              </a:lnSpc>
              <a:buFont typeface="Wingdings" panose="05000000000000000000" pitchFamily="2" charset="2"/>
              <a:buChar char="Ø"/>
            </a:pPr>
            <a:r>
              <a:rPr lang="en-US" sz="2000" b="0" i="0" dirty="0" err="1">
                <a:effectLst/>
                <a:latin typeface="Söhne"/>
              </a:rPr>
              <a:t>LabelEncoder</a:t>
            </a:r>
            <a:r>
              <a:rPr lang="en-US" sz="2000" b="0" i="0" dirty="0">
                <a:effectLst/>
                <a:latin typeface="Söhne"/>
              </a:rPr>
              <a:t> is used to transform categorical class labels into numerical labels for machine learning models</a:t>
            </a:r>
            <a:endParaRPr lang="en-US" sz="1950" dirty="0"/>
          </a:p>
        </p:txBody>
      </p:sp>
      <p:pic>
        <p:nvPicPr>
          <p:cNvPr id="12" name="Image 4" descr="preencoded.png"/>
          <p:cNvPicPr>
            <a:picLocks noChangeAspect="1"/>
          </p:cNvPicPr>
          <p:nvPr/>
        </p:nvPicPr>
        <p:blipFill>
          <a:blip r:embed="rId7"/>
          <a:stretch>
            <a:fillRect/>
          </a:stretch>
        </p:blipFill>
        <p:spPr>
          <a:xfrm>
            <a:off x="4490799" y="5517356"/>
            <a:ext cx="1110972" cy="1777484"/>
          </a:xfrm>
          <a:prstGeom prst="rect">
            <a:avLst/>
          </a:prstGeom>
        </p:spPr>
      </p:pic>
      <p:sp>
        <p:nvSpPr>
          <p:cNvPr id="13" name="Text 6"/>
          <p:cNvSpPr/>
          <p:nvPr/>
        </p:nvSpPr>
        <p:spPr>
          <a:xfrm>
            <a:off x="5935028" y="5739527"/>
            <a:ext cx="2221944" cy="347186"/>
          </a:xfrm>
          <a:prstGeom prst="rect">
            <a:avLst/>
          </a:prstGeom>
          <a:noFill/>
          <a:ln/>
        </p:spPr>
        <p:txBody>
          <a:bodyPr wrap="none" rtlCol="0" anchor="t"/>
          <a:lstStyle/>
          <a:p>
            <a:pPr marL="0" indent="0" algn="l">
              <a:lnSpc>
                <a:spcPts val="2734"/>
              </a:lnSpc>
              <a:buNone/>
            </a:pPr>
            <a:r>
              <a:rPr lang="en-US" sz="2187" b="1" dirty="0">
                <a:solidFill>
                  <a:srgbClr val="AD1F96"/>
                </a:solidFill>
                <a:latin typeface="Nunito" pitchFamily="34" charset="0"/>
                <a:ea typeface="Nunito" pitchFamily="34" charset="-122"/>
                <a:cs typeface="Nunito" pitchFamily="34" charset="-120"/>
              </a:rPr>
              <a:t>Visualization</a:t>
            </a:r>
            <a:endParaRPr lang="en-US" sz="2187" dirty="0"/>
          </a:p>
        </p:txBody>
      </p:sp>
      <p:sp>
        <p:nvSpPr>
          <p:cNvPr id="14" name="Text 7"/>
          <p:cNvSpPr/>
          <p:nvPr/>
        </p:nvSpPr>
        <p:spPr>
          <a:xfrm>
            <a:off x="5789555" y="6215733"/>
            <a:ext cx="7862173" cy="710803"/>
          </a:xfrm>
          <a:prstGeom prst="rect">
            <a:avLst/>
          </a:prstGeom>
          <a:noFill/>
          <a:ln/>
        </p:spPr>
        <p:txBody>
          <a:bodyPr wrap="square" rtlCol="0" anchor="t"/>
          <a:lstStyle/>
          <a:p>
            <a:pPr marL="342900" indent="-342900" algn="l">
              <a:lnSpc>
                <a:spcPts val="2799"/>
              </a:lnSpc>
              <a:buFont typeface="Wingdings" panose="05000000000000000000" pitchFamily="2" charset="2"/>
              <a:buChar char="Ø"/>
            </a:pPr>
            <a:r>
              <a:rPr lang="en-US" sz="1950" dirty="0">
                <a:solidFill>
                  <a:srgbClr val="00002E"/>
                </a:solidFill>
                <a:latin typeface="PT Sans" pitchFamily="34" charset="0"/>
                <a:ea typeface="PT Sans" pitchFamily="34" charset="-122"/>
                <a:cs typeface="PT Sans" pitchFamily="34" charset="-120"/>
              </a:rPr>
              <a:t>Visual representations of data trends aid in identifying and handling outliers and inconsistencies.</a:t>
            </a:r>
            <a:endParaRPr lang="en-US" sz="1950" dirty="0"/>
          </a:p>
        </p:txBody>
      </p:sp>
      <p:pic>
        <p:nvPicPr>
          <p:cNvPr id="16" name="Picture 15">
            <a:extLst>
              <a:ext uri="{FF2B5EF4-FFF2-40B4-BE49-F238E27FC236}">
                <a16:creationId xmlns:a16="http://schemas.microsoft.com/office/drawing/2014/main" id="{E0B54F70-2125-D03D-BA0F-FEBD00B37EB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824854" y="93518"/>
            <a:ext cx="2710248" cy="774357"/>
          </a:xfrm>
          <a:prstGeom prst="rect">
            <a:avLst/>
          </a:prstGeom>
        </p:spPr>
      </p:pic>
      <p:pic>
        <p:nvPicPr>
          <p:cNvPr id="17" name="Picture 16">
            <a:extLst>
              <a:ext uri="{FF2B5EF4-FFF2-40B4-BE49-F238E27FC236}">
                <a16:creationId xmlns:a16="http://schemas.microsoft.com/office/drawing/2014/main" id="{B028037A-C14E-08AA-8AEF-966AA755CDBF}"/>
              </a:ext>
            </a:extLst>
          </p:cNvPr>
          <p:cNvPicPr>
            <a:picLocks noChangeAspect="1"/>
          </p:cNvPicPr>
          <p:nvPr/>
        </p:nvPicPr>
        <p:blipFill>
          <a:blip r:embed="rId9"/>
          <a:stretch>
            <a:fillRect/>
          </a:stretch>
        </p:blipFill>
        <p:spPr>
          <a:xfrm>
            <a:off x="0" y="31190"/>
            <a:ext cx="1133475" cy="1133475"/>
          </a:xfrm>
          <a:prstGeom prst="rect">
            <a:avLst/>
          </a:prstGeom>
        </p:spPr>
      </p:pic>
      <p:pic>
        <p:nvPicPr>
          <p:cNvPr id="1026" name="Picture 2" descr="Data Preprocessing: The Art of Data Cleaning and Preparation | by Ambarish  Singh | Medium | Medium">
            <a:extLst>
              <a:ext uri="{FF2B5EF4-FFF2-40B4-BE49-F238E27FC236}">
                <a16:creationId xmlns:a16="http://schemas.microsoft.com/office/drawing/2014/main" id="{62BA1C18-BABD-5A80-0D44-25ED4E07D79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1962388"/>
            <a:ext cx="3657600" cy="51969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41564"/>
            <a:ext cx="14630400" cy="8229600"/>
          </a:xfrm>
          <a:prstGeom prst="rect">
            <a:avLst/>
          </a:prstGeom>
          <a:solidFill>
            <a:srgbClr val="F3F3FF">
              <a:alpha val="75000"/>
            </a:srgbClr>
          </a:solidFill>
          <a:ln/>
        </p:spPr>
      </p:sp>
      <p:pic>
        <p:nvPicPr>
          <p:cNvPr id="4" name="Image 1" descr="preencoded.png"/>
          <p:cNvPicPr>
            <a:picLocks noChangeAspect="1"/>
          </p:cNvPicPr>
          <p:nvPr/>
        </p:nvPicPr>
        <p:blipFill>
          <a:blip r:embed="rId4"/>
          <a:stretch>
            <a:fillRect/>
          </a:stretch>
        </p:blipFill>
        <p:spPr>
          <a:xfrm>
            <a:off x="3636" y="0"/>
            <a:ext cx="3657600" cy="8229600"/>
          </a:xfrm>
          <a:prstGeom prst="rect">
            <a:avLst/>
          </a:prstGeom>
        </p:spPr>
      </p:pic>
      <p:sp>
        <p:nvSpPr>
          <p:cNvPr id="5" name="Text 1"/>
          <p:cNvSpPr/>
          <p:nvPr/>
        </p:nvSpPr>
        <p:spPr>
          <a:xfrm>
            <a:off x="4490799" y="1630918"/>
            <a:ext cx="5081111"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Feature Engineering</a:t>
            </a:r>
            <a:endParaRPr lang="en-US" sz="4374" dirty="0"/>
          </a:p>
        </p:txBody>
      </p:sp>
      <p:sp>
        <p:nvSpPr>
          <p:cNvPr id="6" name="Shape 2"/>
          <p:cNvSpPr/>
          <p:nvPr/>
        </p:nvSpPr>
        <p:spPr>
          <a:xfrm>
            <a:off x="4490799" y="2668938"/>
            <a:ext cx="4542115" cy="2217289"/>
          </a:xfrm>
          <a:prstGeom prst="roundRect">
            <a:avLst>
              <a:gd name="adj" fmla="val 19638"/>
            </a:avLst>
          </a:prstGeom>
          <a:solidFill>
            <a:srgbClr val="F3F3FF"/>
          </a:solidFill>
          <a:ln w="22860">
            <a:solidFill>
              <a:srgbClr val="2D4DF2"/>
            </a:solidFill>
            <a:prstDash val="solid"/>
          </a:ln>
        </p:spPr>
      </p:sp>
      <p:sp>
        <p:nvSpPr>
          <p:cNvPr id="7" name="Text 3"/>
          <p:cNvSpPr/>
          <p:nvPr/>
        </p:nvSpPr>
        <p:spPr>
          <a:xfrm>
            <a:off x="4735830" y="2903577"/>
            <a:ext cx="2221944" cy="347186"/>
          </a:xfrm>
          <a:prstGeom prst="rect">
            <a:avLst/>
          </a:prstGeom>
          <a:noFill/>
          <a:ln/>
        </p:spPr>
        <p:txBody>
          <a:bodyPr wrap="none" rtlCol="0" anchor="t"/>
          <a:lstStyle/>
          <a:p>
            <a:pPr marL="0" indent="0">
              <a:lnSpc>
                <a:spcPts val="2734"/>
              </a:lnSpc>
              <a:buNone/>
            </a:pPr>
            <a:r>
              <a:rPr lang="en-US" sz="2187" b="1" dirty="0">
                <a:solidFill>
                  <a:srgbClr val="2D4DF2"/>
                </a:solidFill>
                <a:latin typeface="Nunito" pitchFamily="34" charset="0"/>
                <a:ea typeface="Nunito" pitchFamily="34" charset="-122"/>
                <a:cs typeface="Nunito" pitchFamily="34" charset="-120"/>
              </a:rPr>
              <a:t>Feature Selection</a:t>
            </a:r>
            <a:endParaRPr lang="en-US" sz="2187" dirty="0"/>
          </a:p>
        </p:txBody>
      </p:sp>
      <p:sp>
        <p:nvSpPr>
          <p:cNvPr id="8" name="Text 4"/>
          <p:cNvSpPr/>
          <p:nvPr/>
        </p:nvSpPr>
        <p:spPr>
          <a:xfrm>
            <a:off x="4517561" y="3395782"/>
            <a:ext cx="4052054" cy="1066205"/>
          </a:xfrm>
          <a:prstGeom prst="rect">
            <a:avLst/>
          </a:prstGeom>
          <a:noFill/>
          <a:ln/>
        </p:spPr>
        <p:txBody>
          <a:bodyPr wrap="square" rtlCol="0" anchor="t"/>
          <a:lstStyle/>
          <a:p>
            <a:pPr marL="342900" indent="-342900">
              <a:lnSpc>
                <a:spcPts val="2799"/>
              </a:lnSpc>
              <a:buFont typeface="Wingdings" panose="05000000000000000000" pitchFamily="2" charset="2"/>
              <a:buChar char="Ø"/>
            </a:pPr>
            <a:r>
              <a:rPr lang="en-US" sz="2000" dirty="0">
                <a:solidFill>
                  <a:srgbClr val="00002E"/>
                </a:solidFill>
                <a:latin typeface="PT Sans" pitchFamily="34" charset="0"/>
                <a:ea typeface="PT Sans" pitchFamily="34" charset="-122"/>
                <a:cs typeface="PT Sans" pitchFamily="34" charset="-120"/>
              </a:rPr>
              <a:t>Identifying the most predictive features has a significant impact on the performance of the model.</a:t>
            </a:r>
            <a:endParaRPr lang="en-US" sz="2000" dirty="0"/>
          </a:p>
        </p:txBody>
      </p:sp>
      <p:sp>
        <p:nvSpPr>
          <p:cNvPr id="9" name="Shape 5"/>
          <p:cNvSpPr/>
          <p:nvPr/>
        </p:nvSpPr>
        <p:spPr>
          <a:xfrm>
            <a:off x="9255085" y="2658547"/>
            <a:ext cx="4679124" cy="2217289"/>
          </a:xfrm>
          <a:prstGeom prst="roundRect">
            <a:avLst>
              <a:gd name="adj" fmla="val 19638"/>
            </a:avLst>
          </a:prstGeom>
          <a:solidFill>
            <a:srgbClr val="F3F3FF"/>
          </a:solidFill>
          <a:ln w="22860">
            <a:solidFill>
              <a:srgbClr val="015F98"/>
            </a:solidFill>
            <a:prstDash val="solid"/>
          </a:ln>
        </p:spPr>
      </p:sp>
      <p:sp>
        <p:nvSpPr>
          <p:cNvPr id="10" name="Text 6"/>
          <p:cNvSpPr/>
          <p:nvPr/>
        </p:nvSpPr>
        <p:spPr>
          <a:xfrm>
            <a:off x="9500116" y="2903577"/>
            <a:ext cx="3240524" cy="347186"/>
          </a:xfrm>
          <a:prstGeom prst="rect">
            <a:avLst/>
          </a:prstGeom>
          <a:noFill/>
          <a:ln/>
        </p:spPr>
        <p:txBody>
          <a:bodyPr wrap="none" rtlCol="0" anchor="t"/>
          <a:lstStyle/>
          <a:p>
            <a:pPr marL="0" indent="0">
              <a:lnSpc>
                <a:spcPts val="2734"/>
              </a:lnSpc>
              <a:buNone/>
            </a:pPr>
            <a:r>
              <a:rPr lang="en-US" sz="2187" b="1" dirty="0">
                <a:solidFill>
                  <a:srgbClr val="015F98"/>
                </a:solidFill>
                <a:latin typeface="Nunito" pitchFamily="34" charset="0"/>
                <a:ea typeface="Nunito" pitchFamily="34" charset="-122"/>
                <a:cs typeface="Nunito" pitchFamily="34" charset="-120"/>
              </a:rPr>
              <a:t>Dimensionality Reduction</a:t>
            </a:r>
            <a:endParaRPr lang="en-US" sz="2187" dirty="0"/>
          </a:p>
        </p:txBody>
      </p:sp>
      <p:sp>
        <p:nvSpPr>
          <p:cNvPr id="11" name="Text 7"/>
          <p:cNvSpPr/>
          <p:nvPr/>
        </p:nvSpPr>
        <p:spPr>
          <a:xfrm>
            <a:off x="9255085" y="3383994"/>
            <a:ext cx="4052054" cy="1066205"/>
          </a:xfrm>
          <a:prstGeom prst="rect">
            <a:avLst/>
          </a:prstGeom>
          <a:noFill/>
          <a:ln/>
        </p:spPr>
        <p:txBody>
          <a:bodyPr wrap="square" rtlCol="0" anchor="t"/>
          <a:lstStyle/>
          <a:p>
            <a:pPr marL="342900" indent="-342900">
              <a:lnSpc>
                <a:spcPts val="2799"/>
              </a:lnSpc>
              <a:buFont typeface="Wingdings" panose="05000000000000000000" pitchFamily="2" charset="2"/>
              <a:buChar char="Ø"/>
            </a:pPr>
            <a:r>
              <a:rPr lang="en-US" sz="2000" dirty="0">
                <a:solidFill>
                  <a:srgbClr val="00002E"/>
                </a:solidFill>
                <a:latin typeface="PT Sans" pitchFamily="34" charset="0"/>
                <a:ea typeface="PT Sans" pitchFamily="34" charset="-122"/>
                <a:cs typeface="PT Sans" pitchFamily="34" charset="-120"/>
              </a:rPr>
              <a:t>Reducing the number of features while retaining relevant information is a key phase in feature engineering.</a:t>
            </a:r>
            <a:endParaRPr lang="en-US" sz="2000" dirty="0"/>
          </a:p>
        </p:txBody>
      </p:sp>
      <p:sp>
        <p:nvSpPr>
          <p:cNvPr id="12" name="Shape 8"/>
          <p:cNvSpPr/>
          <p:nvPr/>
        </p:nvSpPr>
        <p:spPr>
          <a:xfrm>
            <a:off x="4490799" y="5209092"/>
            <a:ext cx="9306401" cy="1861888"/>
          </a:xfrm>
          <a:prstGeom prst="roundRect">
            <a:avLst>
              <a:gd name="adj" fmla="val 23789"/>
            </a:avLst>
          </a:prstGeom>
          <a:solidFill>
            <a:srgbClr val="F3F3FF"/>
          </a:solidFill>
          <a:ln w="22860">
            <a:solidFill>
              <a:srgbClr val="AD1F96"/>
            </a:solidFill>
            <a:prstDash val="solid"/>
          </a:ln>
        </p:spPr>
      </p:sp>
      <p:sp>
        <p:nvSpPr>
          <p:cNvPr id="13" name="Text 9"/>
          <p:cNvSpPr/>
          <p:nvPr/>
        </p:nvSpPr>
        <p:spPr>
          <a:xfrm>
            <a:off x="4735830" y="5346902"/>
            <a:ext cx="2221944" cy="347186"/>
          </a:xfrm>
          <a:prstGeom prst="rect">
            <a:avLst/>
          </a:prstGeom>
          <a:noFill/>
          <a:ln/>
        </p:spPr>
        <p:txBody>
          <a:bodyPr wrap="none" rtlCol="0" anchor="t"/>
          <a:lstStyle/>
          <a:p>
            <a:pPr marL="0" indent="0">
              <a:lnSpc>
                <a:spcPts val="2734"/>
              </a:lnSpc>
              <a:buNone/>
            </a:pPr>
            <a:r>
              <a:rPr lang="en-US" sz="2187" b="1" dirty="0">
                <a:solidFill>
                  <a:srgbClr val="AD1F96"/>
                </a:solidFill>
                <a:latin typeface="Nunito" pitchFamily="34" charset="0"/>
                <a:ea typeface="Nunito" pitchFamily="34" charset="-122"/>
                <a:cs typeface="Nunito" pitchFamily="34" charset="-120"/>
              </a:rPr>
              <a:t>Transformations</a:t>
            </a:r>
            <a:endParaRPr lang="en-US" sz="2187" dirty="0"/>
          </a:p>
        </p:txBody>
      </p:sp>
      <p:sp>
        <p:nvSpPr>
          <p:cNvPr id="14" name="Text 10"/>
          <p:cNvSpPr/>
          <p:nvPr/>
        </p:nvSpPr>
        <p:spPr>
          <a:xfrm>
            <a:off x="4490799" y="5863331"/>
            <a:ext cx="8816340" cy="710803"/>
          </a:xfrm>
          <a:prstGeom prst="rect">
            <a:avLst/>
          </a:prstGeom>
          <a:noFill/>
          <a:ln/>
        </p:spPr>
        <p:txBody>
          <a:bodyPr wrap="square" rtlCol="0" anchor="t"/>
          <a:lstStyle/>
          <a:p>
            <a:pPr marL="342900" indent="-342900">
              <a:lnSpc>
                <a:spcPts val="2799"/>
              </a:lnSpc>
              <a:buFont typeface="Wingdings" panose="05000000000000000000" pitchFamily="2" charset="2"/>
              <a:buChar char="Ø"/>
            </a:pPr>
            <a:r>
              <a:rPr lang="en-US" sz="2000" dirty="0">
                <a:solidFill>
                  <a:srgbClr val="00002E"/>
                </a:solidFill>
                <a:latin typeface="PT Sans" pitchFamily="34" charset="0"/>
                <a:ea typeface="PT Sans" pitchFamily="34" charset="-122"/>
                <a:cs typeface="PT Sans" pitchFamily="34" charset="-120"/>
              </a:rPr>
              <a:t>Converting raw data into a format suitable for model training is a crucial aspect of feature engineering.</a:t>
            </a:r>
            <a:endParaRPr lang="en-US" sz="2000" dirty="0"/>
          </a:p>
        </p:txBody>
      </p:sp>
      <p:pic>
        <p:nvPicPr>
          <p:cNvPr id="16" name="Picture 15">
            <a:extLst>
              <a:ext uri="{FF2B5EF4-FFF2-40B4-BE49-F238E27FC236}">
                <a16:creationId xmlns:a16="http://schemas.microsoft.com/office/drawing/2014/main" id="{1C6261A7-6372-3826-709D-979D113DF3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56027" y="72736"/>
            <a:ext cx="2710248" cy="774357"/>
          </a:xfrm>
          <a:prstGeom prst="rect">
            <a:avLst/>
          </a:prstGeom>
        </p:spPr>
      </p:pic>
      <p:pic>
        <p:nvPicPr>
          <p:cNvPr id="17" name="Picture 16">
            <a:extLst>
              <a:ext uri="{FF2B5EF4-FFF2-40B4-BE49-F238E27FC236}">
                <a16:creationId xmlns:a16="http://schemas.microsoft.com/office/drawing/2014/main" id="{C45EF287-E291-036C-12C8-64252222D5D2}"/>
              </a:ext>
            </a:extLst>
          </p:cNvPr>
          <p:cNvPicPr>
            <a:picLocks noChangeAspect="1"/>
          </p:cNvPicPr>
          <p:nvPr/>
        </p:nvPicPr>
        <p:blipFill>
          <a:blip r:embed="rId6"/>
          <a:stretch>
            <a:fillRect/>
          </a:stretch>
        </p:blipFill>
        <p:spPr>
          <a:xfrm>
            <a:off x="0" y="31190"/>
            <a:ext cx="1133475" cy="1133475"/>
          </a:xfrm>
          <a:prstGeom prst="rect">
            <a:avLst/>
          </a:prstGeom>
        </p:spPr>
      </p:pic>
      <p:pic>
        <p:nvPicPr>
          <p:cNvPr id="2050" name="Picture 2" descr="Pros And Cons Of Feature Engineering - Big Data Analytics News">
            <a:extLst>
              <a:ext uri="{FF2B5EF4-FFF2-40B4-BE49-F238E27FC236}">
                <a16:creationId xmlns:a16="http://schemas.microsoft.com/office/drawing/2014/main" id="{0BC506B1-D4C1-135B-2488-DB5ACEA5B6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6" y="2668938"/>
            <a:ext cx="3625194" cy="43033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
        <p:nvSpPr>
          <p:cNvPr id="4" name="Text 1"/>
          <p:cNvSpPr/>
          <p:nvPr/>
        </p:nvSpPr>
        <p:spPr>
          <a:xfrm>
            <a:off x="5343482" y="1337573"/>
            <a:ext cx="6025039" cy="523994"/>
          </a:xfrm>
          <a:prstGeom prst="rect">
            <a:avLst/>
          </a:prstGeom>
          <a:noFill/>
          <a:ln/>
        </p:spPr>
        <p:txBody>
          <a:bodyPr wrap="none" rtlCol="0" anchor="t"/>
          <a:lstStyle/>
          <a:p>
            <a:pPr marL="0" indent="0">
              <a:lnSpc>
                <a:spcPts val="4126"/>
              </a:lnSpc>
              <a:buNone/>
            </a:pPr>
            <a:r>
              <a:rPr lang="en-US" sz="3301" b="1" dirty="0">
                <a:solidFill>
                  <a:srgbClr val="00002E"/>
                </a:solidFill>
                <a:latin typeface="Nunito" pitchFamily="34" charset="0"/>
                <a:ea typeface="Nunito" pitchFamily="34" charset="-122"/>
                <a:cs typeface="Nunito" pitchFamily="34" charset="-120"/>
              </a:rPr>
              <a:t>Model Selection and Evaluation</a:t>
            </a:r>
            <a:endParaRPr lang="en-US" sz="3301" dirty="0"/>
          </a:p>
        </p:txBody>
      </p:sp>
      <p:pic>
        <p:nvPicPr>
          <p:cNvPr id="5" name="Image 1" descr="preencoded.png"/>
          <p:cNvPicPr>
            <a:picLocks noChangeAspect="1"/>
          </p:cNvPicPr>
          <p:nvPr/>
        </p:nvPicPr>
        <p:blipFill>
          <a:blip r:embed="rId4"/>
          <a:stretch>
            <a:fillRect/>
          </a:stretch>
        </p:blipFill>
        <p:spPr>
          <a:xfrm>
            <a:off x="428582" y="1321593"/>
            <a:ext cx="4257718" cy="6575497"/>
          </a:xfrm>
          <a:prstGeom prst="rect">
            <a:avLst/>
          </a:prstGeom>
        </p:spPr>
      </p:pic>
      <p:sp>
        <p:nvSpPr>
          <p:cNvPr id="6" name="Text 2"/>
          <p:cNvSpPr/>
          <p:nvPr/>
        </p:nvSpPr>
        <p:spPr>
          <a:xfrm>
            <a:off x="5270745" y="2281674"/>
            <a:ext cx="6025039" cy="536258"/>
          </a:xfrm>
          <a:prstGeom prst="rect">
            <a:avLst/>
          </a:prstGeom>
          <a:noFill/>
          <a:ln/>
        </p:spPr>
        <p:txBody>
          <a:bodyPr wrap="square" rtlCol="0" anchor="t"/>
          <a:lstStyle/>
          <a:p>
            <a:pPr marL="342900" indent="-342900">
              <a:lnSpc>
                <a:spcPts val="2113"/>
              </a:lnSpc>
              <a:buFont typeface="Wingdings" panose="05000000000000000000" pitchFamily="2" charset="2"/>
              <a:buChar char="Ø"/>
            </a:pPr>
            <a:r>
              <a:rPr lang="en-US" sz="2000" dirty="0">
                <a:solidFill>
                  <a:srgbClr val="00002E"/>
                </a:solidFill>
                <a:latin typeface="PT Sans" pitchFamily="34" charset="0"/>
                <a:ea typeface="PT Sans" pitchFamily="34" charset="-122"/>
                <a:cs typeface="PT Sans" pitchFamily="34" charset="-120"/>
              </a:rPr>
              <a:t>We use all of the above machine learning models to predict values and find accuracy scores and confusion matrices. Based on these metrics, we choose the best model for our data.</a:t>
            </a:r>
            <a:endParaRPr lang="en-US" sz="2000" dirty="0"/>
          </a:p>
        </p:txBody>
      </p:sp>
      <p:sp>
        <p:nvSpPr>
          <p:cNvPr id="7" name="Text 3"/>
          <p:cNvSpPr/>
          <p:nvPr/>
        </p:nvSpPr>
        <p:spPr>
          <a:xfrm>
            <a:off x="5270745" y="3541206"/>
            <a:ext cx="5647545" cy="1310305"/>
          </a:xfrm>
          <a:prstGeom prst="rect">
            <a:avLst/>
          </a:prstGeom>
          <a:noFill/>
          <a:ln/>
        </p:spPr>
        <p:txBody>
          <a:bodyPr wrap="square" rtlCol="0" anchor="t"/>
          <a:lstStyle/>
          <a:p>
            <a:pPr marL="342900" indent="-342900">
              <a:lnSpc>
                <a:spcPts val="2113"/>
              </a:lnSpc>
              <a:buFont typeface="Wingdings" panose="05000000000000000000" pitchFamily="2" charset="2"/>
              <a:buChar char="Ø"/>
            </a:pPr>
            <a:r>
              <a:rPr lang="en-US" sz="2000" dirty="0">
                <a:solidFill>
                  <a:srgbClr val="00002E"/>
                </a:solidFill>
                <a:latin typeface="PT Sans" pitchFamily="34" charset="0"/>
                <a:ea typeface="PT Sans" pitchFamily="34" charset="-122"/>
                <a:cs typeface="PT Sans" pitchFamily="34" charset="-120"/>
              </a:rPr>
              <a:t>Additionally, we evaluate the performance of each model by analyzing various evaluation metrics such as precision, recall, and F1 score.</a:t>
            </a:r>
            <a:endParaRPr lang="en-US" sz="2000" dirty="0"/>
          </a:p>
        </p:txBody>
      </p:sp>
      <p:pic>
        <p:nvPicPr>
          <p:cNvPr id="9" name="Picture 8">
            <a:extLst>
              <a:ext uri="{FF2B5EF4-FFF2-40B4-BE49-F238E27FC236}">
                <a16:creationId xmlns:a16="http://schemas.microsoft.com/office/drawing/2014/main" id="{3E65344C-D48B-6A6E-2E2F-D927E1AD48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45636" y="72736"/>
            <a:ext cx="2710248" cy="774357"/>
          </a:xfrm>
          <a:prstGeom prst="rect">
            <a:avLst/>
          </a:prstGeom>
        </p:spPr>
      </p:pic>
      <p:pic>
        <p:nvPicPr>
          <p:cNvPr id="10" name="Picture 9">
            <a:extLst>
              <a:ext uri="{FF2B5EF4-FFF2-40B4-BE49-F238E27FC236}">
                <a16:creationId xmlns:a16="http://schemas.microsoft.com/office/drawing/2014/main" id="{3EB7EB3E-B867-1DBB-AC26-1E448437FFA4}"/>
              </a:ext>
            </a:extLst>
          </p:cNvPr>
          <p:cNvPicPr>
            <a:picLocks noChangeAspect="1"/>
          </p:cNvPicPr>
          <p:nvPr/>
        </p:nvPicPr>
        <p:blipFill>
          <a:blip r:embed="rId6"/>
          <a:stretch>
            <a:fillRect/>
          </a:stretch>
        </p:blipFill>
        <p:spPr>
          <a:xfrm>
            <a:off x="0" y="20799"/>
            <a:ext cx="1133475" cy="1133475"/>
          </a:xfrm>
          <a:prstGeom prst="rect">
            <a:avLst/>
          </a:prstGeom>
        </p:spPr>
      </p:pic>
    </p:spTree>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0782"/>
            <a:ext cx="14630400" cy="8229600"/>
          </a:xfrm>
          <a:prstGeom prst="rect">
            <a:avLst/>
          </a:prstGeom>
          <a:solidFill>
            <a:srgbClr val="F3F3FF">
              <a:alpha val="75000"/>
            </a:srgbClr>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2032040"/>
            <a:ext cx="7678222"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Model Training and Evaluation</a:t>
            </a:r>
            <a:endParaRPr lang="en-US" sz="4374" dirty="0"/>
          </a:p>
        </p:txBody>
      </p:sp>
      <p:sp>
        <p:nvSpPr>
          <p:cNvPr id="6" name="Shape 2"/>
          <p:cNvSpPr/>
          <p:nvPr/>
        </p:nvSpPr>
        <p:spPr>
          <a:xfrm>
            <a:off x="4810244" y="3059668"/>
            <a:ext cx="27742" cy="3137892"/>
          </a:xfrm>
          <a:prstGeom prst="rect">
            <a:avLst/>
          </a:prstGeom>
          <a:solidFill>
            <a:srgbClr val="DFDFEB"/>
          </a:solidFill>
          <a:ln/>
        </p:spPr>
      </p:sp>
      <p:sp>
        <p:nvSpPr>
          <p:cNvPr id="7" name="Shape 3"/>
          <p:cNvSpPr/>
          <p:nvPr/>
        </p:nvSpPr>
        <p:spPr>
          <a:xfrm>
            <a:off x="5074027" y="3469303"/>
            <a:ext cx="777597" cy="27742"/>
          </a:xfrm>
          <a:prstGeom prst="rect">
            <a:avLst/>
          </a:prstGeom>
          <a:solidFill>
            <a:srgbClr val="2D4DF2"/>
          </a:solidFill>
          <a:ln/>
        </p:spPr>
      </p:sp>
      <p:sp>
        <p:nvSpPr>
          <p:cNvPr id="8" name="Shape 4"/>
          <p:cNvSpPr/>
          <p:nvPr/>
        </p:nvSpPr>
        <p:spPr>
          <a:xfrm>
            <a:off x="4574084" y="3233261"/>
            <a:ext cx="499943" cy="499943"/>
          </a:xfrm>
          <a:prstGeom prst="roundRect">
            <a:avLst>
              <a:gd name="adj" fmla="val 80001"/>
            </a:avLst>
          </a:prstGeom>
          <a:solidFill>
            <a:srgbClr val="F3F3FF"/>
          </a:solidFill>
          <a:ln w="22860">
            <a:solidFill>
              <a:srgbClr val="2D4DF2"/>
            </a:solidFill>
            <a:prstDash val="solid"/>
          </a:ln>
        </p:spPr>
      </p:sp>
      <p:sp>
        <p:nvSpPr>
          <p:cNvPr id="9" name="Text 5"/>
          <p:cNvSpPr/>
          <p:nvPr/>
        </p:nvSpPr>
        <p:spPr>
          <a:xfrm>
            <a:off x="4723983" y="3274933"/>
            <a:ext cx="200025" cy="416481"/>
          </a:xfrm>
          <a:prstGeom prst="rect">
            <a:avLst/>
          </a:prstGeom>
          <a:noFill/>
          <a:ln/>
        </p:spPr>
        <p:txBody>
          <a:bodyPr wrap="none" rtlCol="0" anchor="t"/>
          <a:lstStyle/>
          <a:p>
            <a:pPr marL="0" indent="0" algn="ctr">
              <a:lnSpc>
                <a:spcPts val="3281"/>
              </a:lnSpc>
              <a:buNone/>
            </a:pPr>
            <a:r>
              <a:rPr lang="en-US" sz="2624" b="1" dirty="0">
                <a:solidFill>
                  <a:srgbClr val="2D4DF2"/>
                </a:solidFill>
                <a:latin typeface="Nunito" pitchFamily="34" charset="0"/>
                <a:ea typeface="Nunito" pitchFamily="34" charset="-122"/>
                <a:cs typeface="Nunito" pitchFamily="34" charset="-120"/>
              </a:rPr>
              <a:t>1</a:t>
            </a:r>
            <a:endParaRPr lang="en-US" sz="2624" dirty="0"/>
          </a:p>
        </p:txBody>
      </p:sp>
      <p:sp>
        <p:nvSpPr>
          <p:cNvPr id="10" name="Text 6"/>
          <p:cNvSpPr/>
          <p:nvPr/>
        </p:nvSpPr>
        <p:spPr>
          <a:xfrm>
            <a:off x="6046113" y="3281839"/>
            <a:ext cx="2221944" cy="347186"/>
          </a:xfrm>
          <a:prstGeom prst="rect">
            <a:avLst/>
          </a:prstGeom>
          <a:noFill/>
          <a:ln/>
        </p:spPr>
        <p:txBody>
          <a:bodyPr wrap="none" rtlCol="0" anchor="t"/>
          <a:lstStyle/>
          <a:p>
            <a:pPr marL="0" indent="0" algn="l">
              <a:lnSpc>
                <a:spcPts val="2734"/>
              </a:lnSpc>
              <a:buNone/>
            </a:pPr>
            <a:r>
              <a:rPr lang="en-US" sz="2187" b="1" dirty="0">
                <a:solidFill>
                  <a:srgbClr val="2D4DF2"/>
                </a:solidFill>
                <a:latin typeface="Nunito" pitchFamily="34" charset="0"/>
                <a:ea typeface="Nunito" pitchFamily="34" charset="-122"/>
                <a:cs typeface="Nunito" pitchFamily="34" charset="-120"/>
              </a:rPr>
              <a:t>Model Training</a:t>
            </a:r>
            <a:endParaRPr lang="en-US" sz="2187" dirty="0"/>
          </a:p>
        </p:txBody>
      </p:sp>
      <p:sp>
        <p:nvSpPr>
          <p:cNvPr id="11" name="Text 7"/>
          <p:cNvSpPr/>
          <p:nvPr/>
        </p:nvSpPr>
        <p:spPr>
          <a:xfrm>
            <a:off x="6046113" y="3762256"/>
            <a:ext cx="7153772" cy="355402"/>
          </a:xfrm>
          <a:prstGeom prst="rect">
            <a:avLst/>
          </a:prstGeom>
          <a:noFill/>
          <a:ln/>
        </p:spPr>
        <p:txBody>
          <a:bodyPr wrap="none" rtlCol="0" anchor="t"/>
          <a:lstStyle/>
          <a:p>
            <a:pPr marL="342900" indent="-342900" algn="l">
              <a:lnSpc>
                <a:spcPts val="2799"/>
              </a:lnSpc>
              <a:buFont typeface="Wingdings" panose="05000000000000000000" pitchFamily="2" charset="2"/>
              <a:buChar char="Ø"/>
            </a:pPr>
            <a:r>
              <a:rPr lang="en-US" sz="2000" dirty="0">
                <a:solidFill>
                  <a:srgbClr val="00002E"/>
                </a:solidFill>
                <a:latin typeface="PT Sans" pitchFamily="34" charset="0"/>
                <a:ea typeface="PT Sans" pitchFamily="34" charset="-122"/>
                <a:cs typeface="PT Sans" pitchFamily="34" charset="-120"/>
              </a:rPr>
              <a:t>Training machine learning models with the Kaggle data to predict loan </a:t>
            </a:r>
          </a:p>
          <a:p>
            <a:pPr marL="0" indent="0" algn="l">
              <a:lnSpc>
                <a:spcPts val="2799"/>
              </a:lnSpc>
              <a:buNone/>
            </a:pPr>
            <a:r>
              <a:rPr lang="en-US" sz="2000" dirty="0">
                <a:solidFill>
                  <a:srgbClr val="00002E"/>
                </a:solidFill>
                <a:latin typeface="PT Sans" pitchFamily="34" charset="0"/>
                <a:ea typeface="PT Sans" pitchFamily="34" charset="-122"/>
                <a:cs typeface="PT Sans" pitchFamily="34" charset="-120"/>
              </a:rPr>
              <a:t>approvals</a:t>
            </a:r>
            <a:r>
              <a:rPr lang="en-US" sz="1750" dirty="0">
                <a:solidFill>
                  <a:srgbClr val="00002E"/>
                </a:solidFill>
                <a:latin typeface="PT Sans" pitchFamily="34" charset="0"/>
                <a:ea typeface="PT Sans" pitchFamily="34" charset="-122"/>
                <a:cs typeface="PT Sans" pitchFamily="34" charset="-120"/>
              </a:rPr>
              <a:t>.</a:t>
            </a:r>
            <a:endParaRPr lang="en-US" sz="1750" dirty="0"/>
          </a:p>
        </p:txBody>
      </p:sp>
      <p:sp>
        <p:nvSpPr>
          <p:cNvPr id="12" name="Shape 8"/>
          <p:cNvSpPr/>
          <p:nvPr/>
        </p:nvSpPr>
        <p:spPr>
          <a:xfrm>
            <a:off x="5074027" y="4971633"/>
            <a:ext cx="777597" cy="27742"/>
          </a:xfrm>
          <a:prstGeom prst="rect">
            <a:avLst/>
          </a:prstGeom>
          <a:solidFill>
            <a:srgbClr val="015F98"/>
          </a:solidFill>
          <a:ln/>
        </p:spPr>
      </p:sp>
      <p:sp>
        <p:nvSpPr>
          <p:cNvPr id="13" name="Shape 9"/>
          <p:cNvSpPr/>
          <p:nvPr/>
        </p:nvSpPr>
        <p:spPr>
          <a:xfrm>
            <a:off x="4574084" y="4735592"/>
            <a:ext cx="499943" cy="499943"/>
          </a:xfrm>
          <a:prstGeom prst="roundRect">
            <a:avLst>
              <a:gd name="adj" fmla="val 80001"/>
            </a:avLst>
          </a:prstGeom>
          <a:solidFill>
            <a:srgbClr val="F3F3FF"/>
          </a:solidFill>
          <a:ln w="22860">
            <a:solidFill>
              <a:srgbClr val="015F98"/>
            </a:solidFill>
            <a:prstDash val="solid"/>
          </a:ln>
        </p:spPr>
      </p:sp>
      <p:sp>
        <p:nvSpPr>
          <p:cNvPr id="14" name="Text 10"/>
          <p:cNvSpPr/>
          <p:nvPr/>
        </p:nvSpPr>
        <p:spPr>
          <a:xfrm>
            <a:off x="4723983" y="4777264"/>
            <a:ext cx="200025" cy="416481"/>
          </a:xfrm>
          <a:prstGeom prst="rect">
            <a:avLst/>
          </a:prstGeom>
          <a:noFill/>
          <a:ln/>
        </p:spPr>
        <p:txBody>
          <a:bodyPr wrap="none" rtlCol="0" anchor="t"/>
          <a:lstStyle/>
          <a:p>
            <a:pPr marL="0" indent="0" algn="ctr">
              <a:lnSpc>
                <a:spcPts val="3281"/>
              </a:lnSpc>
              <a:buNone/>
            </a:pPr>
            <a:r>
              <a:rPr lang="en-US" sz="2624" b="1" dirty="0">
                <a:solidFill>
                  <a:srgbClr val="015F98"/>
                </a:solidFill>
                <a:latin typeface="Nunito" pitchFamily="34" charset="0"/>
                <a:ea typeface="Nunito" pitchFamily="34" charset="-122"/>
                <a:cs typeface="Nunito" pitchFamily="34" charset="-120"/>
              </a:rPr>
              <a:t>2</a:t>
            </a:r>
            <a:endParaRPr lang="en-US" sz="2624" dirty="0"/>
          </a:p>
        </p:txBody>
      </p:sp>
      <p:sp>
        <p:nvSpPr>
          <p:cNvPr id="15" name="Text 11"/>
          <p:cNvSpPr/>
          <p:nvPr/>
        </p:nvSpPr>
        <p:spPr>
          <a:xfrm>
            <a:off x="6046113" y="4784169"/>
            <a:ext cx="2221944" cy="347186"/>
          </a:xfrm>
          <a:prstGeom prst="rect">
            <a:avLst/>
          </a:prstGeom>
          <a:noFill/>
          <a:ln/>
        </p:spPr>
        <p:txBody>
          <a:bodyPr wrap="none" rtlCol="0" anchor="t"/>
          <a:lstStyle/>
          <a:p>
            <a:pPr marL="0" indent="0" algn="l">
              <a:lnSpc>
                <a:spcPts val="2734"/>
              </a:lnSpc>
              <a:buNone/>
            </a:pPr>
            <a:r>
              <a:rPr lang="en-US" sz="2187" b="1" dirty="0">
                <a:solidFill>
                  <a:srgbClr val="015F98"/>
                </a:solidFill>
                <a:latin typeface="Nunito" pitchFamily="34" charset="0"/>
                <a:ea typeface="Nunito" pitchFamily="34" charset="-122"/>
                <a:cs typeface="Nunito" pitchFamily="34" charset="-120"/>
              </a:rPr>
              <a:t>Model Evaluation</a:t>
            </a:r>
            <a:endParaRPr lang="en-US" sz="2187" dirty="0"/>
          </a:p>
        </p:txBody>
      </p:sp>
      <p:sp>
        <p:nvSpPr>
          <p:cNvPr id="16" name="Text 12"/>
          <p:cNvSpPr/>
          <p:nvPr/>
        </p:nvSpPr>
        <p:spPr>
          <a:xfrm>
            <a:off x="6046113" y="5264587"/>
            <a:ext cx="7751088" cy="710803"/>
          </a:xfrm>
          <a:prstGeom prst="rect">
            <a:avLst/>
          </a:prstGeom>
          <a:noFill/>
          <a:ln/>
        </p:spPr>
        <p:txBody>
          <a:bodyPr wrap="square" rtlCol="0" anchor="t"/>
          <a:lstStyle/>
          <a:p>
            <a:pPr marL="342900" indent="-342900" algn="l">
              <a:lnSpc>
                <a:spcPts val="2799"/>
              </a:lnSpc>
              <a:buFont typeface="Wingdings" panose="05000000000000000000" pitchFamily="2" charset="2"/>
              <a:buChar char="Ø"/>
            </a:pPr>
            <a:r>
              <a:rPr lang="en-US" sz="2000" dirty="0">
                <a:solidFill>
                  <a:srgbClr val="00002E"/>
                </a:solidFill>
                <a:latin typeface="PT Sans" pitchFamily="34" charset="0"/>
                <a:ea typeface="PT Sans" pitchFamily="34" charset="-122"/>
                <a:cs typeface="PT Sans" pitchFamily="34" charset="-120"/>
              </a:rPr>
              <a:t>Evaluating the performance and accuracy of the trained models through testing and validation.</a:t>
            </a:r>
            <a:endParaRPr lang="en-US" sz="2000" dirty="0"/>
          </a:p>
        </p:txBody>
      </p:sp>
      <p:pic>
        <p:nvPicPr>
          <p:cNvPr id="18" name="Picture 17">
            <a:extLst>
              <a:ext uri="{FF2B5EF4-FFF2-40B4-BE49-F238E27FC236}">
                <a16:creationId xmlns:a16="http://schemas.microsoft.com/office/drawing/2014/main" id="{B29DE74E-3FD9-25CB-1EE8-D16DD2AB90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35245" y="72736"/>
            <a:ext cx="2710248" cy="774357"/>
          </a:xfrm>
          <a:prstGeom prst="rect">
            <a:avLst/>
          </a:prstGeom>
        </p:spPr>
      </p:pic>
      <p:pic>
        <p:nvPicPr>
          <p:cNvPr id="19" name="Picture 18">
            <a:extLst>
              <a:ext uri="{FF2B5EF4-FFF2-40B4-BE49-F238E27FC236}">
                <a16:creationId xmlns:a16="http://schemas.microsoft.com/office/drawing/2014/main" id="{22A2D1D2-9197-E74F-72F9-F0A34B1A283F}"/>
              </a:ext>
            </a:extLst>
          </p:cNvPr>
          <p:cNvPicPr>
            <a:picLocks noChangeAspect="1"/>
          </p:cNvPicPr>
          <p:nvPr/>
        </p:nvPicPr>
        <p:blipFill>
          <a:blip r:embed="rId6"/>
          <a:stretch>
            <a:fillRect/>
          </a:stretch>
        </p:blipFill>
        <p:spPr>
          <a:xfrm>
            <a:off x="0" y="31190"/>
            <a:ext cx="1133475" cy="1133475"/>
          </a:xfrm>
          <a:prstGeom prst="rect">
            <a:avLst/>
          </a:prstGeom>
        </p:spPr>
      </p:pic>
    </p:spTree>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31190"/>
            <a:ext cx="14630400" cy="8229600"/>
          </a:xfrm>
          <a:prstGeom prst="rect">
            <a:avLst/>
          </a:prstGeom>
          <a:solidFill>
            <a:srgbClr val="F3F3FF">
              <a:alpha val="75000"/>
            </a:srgbClr>
          </a:solidFill>
          <a:ln/>
        </p:spPr>
      </p:sp>
      <p:sp>
        <p:nvSpPr>
          <p:cNvPr id="4" name="Text 1"/>
          <p:cNvSpPr/>
          <p:nvPr/>
        </p:nvSpPr>
        <p:spPr>
          <a:xfrm>
            <a:off x="2348389" y="1897261"/>
            <a:ext cx="9933503" cy="1388745"/>
          </a:xfrm>
          <a:prstGeom prst="rect">
            <a:avLst/>
          </a:prstGeom>
          <a:noFill/>
          <a:ln/>
        </p:spPr>
        <p:txBody>
          <a:bodyPr wrap="squar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Performance Metrics for Loan Prediction</a:t>
            </a:r>
            <a:endParaRPr lang="en-US" sz="4374" dirty="0"/>
          </a:p>
        </p:txBody>
      </p:sp>
      <p:sp>
        <p:nvSpPr>
          <p:cNvPr id="5" name="Text 2"/>
          <p:cNvSpPr/>
          <p:nvPr/>
        </p:nvSpPr>
        <p:spPr>
          <a:xfrm>
            <a:off x="2348389" y="3841433"/>
            <a:ext cx="4800124" cy="666512"/>
          </a:xfrm>
          <a:prstGeom prst="rect">
            <a:avLst/>
          </a:prstGeom>
          <a:noFill/>
          <a:ln/>
        </p:spPr>
        <p:txBody>
          <a:bodyPr wrap="none" rtlCol="0" anchor="t"/>
          <a:lstStyle/>
          <a:p>
            <a:pPr marL="0" indent="0" algn="ctr">
              <a:lnSpc>
                <a:spcPts val="5249"/>
              </a:lnSpc>
              <a:buNone/>
            </a:pPr>
            <a:r>
              <a:rPr lang="en-US" sz="5249" b="1" dirty="0">
                <a:solidFill>
                  <a:srgbClr val="2D4DF2"/>
                </a:solidFill>
                <a:latin typeface="Nunito" pitchFamily="34" charset="0"/>
                <a:ea typeface="Nunito" pitchFamily="34" charset="-122"/>
                <a:cs typeface="Nunito" pitchFamily="34" charset="-120"/>
              </a:rPr>
              <a:t>Accuracy</a:t>
            </a:r>
            <a:endParaRPr lang="en-US" sz="5249" dirty="0"/>
          </a:p>
        </p:txBody>
      </p:sp>
      <p:sp>
        <p:nvSpPr>
          <p:cNvPr id="6" name="Text 3"/>
          <p:cNvSpPr/>
          <p:nvPr/>
        </p:nvSpPr>
        <p:spPr>
          <a:xfrm>
            <a:off x="3637478" y="4785598"/>
            <a:ext cx="2221944" cy="347186"/>
          </a:xfrm>
          <a:prstGeom prst="rect">
            <a:avLst/>
          </a:prstGeom>
          <a:noFill/>
          <a:ln/>
        </p:spPr>
        <p:txBody>
          <a:bodyPr wrap="none" rtlCol="0" anchor="t"/>
          <a:lstStyle/>
          <a:p>
            <a:pPr marL="0" indent="0" algn="ctr">
              <a:lnSpc>
                <a:spcPts val="2734"/>
              </a:lnSpc>
              <a:buNone/>
            </a:pPr>
            <a:r>
              <a:rPr lang="en-US" sz="2187" b="1" dirty="0">
                <a:solidFill>
                  <a:srgbClr val="2D4DF2"/>
                </a:solidFill>
                <a:latin typeface="Nunito" pitchFamily="34" charset="0"/>
                <a:ea typeface="Nunito" pitchFamily="34" charset="-122"/>
                <a:cs typeface="Nunito" pitchFamily="34" charset="-120"/>
              </a:rPr>
              <a:t>Accuracy</a:t>
            </a:r>
            <a:endParaRPr lang="en-US" sz="2187" dirty="0"/>
          </a:p>
        </p:txBody>
      </p:sp>
      <p:sp>
        <p:nvSpPr>
          <p:cNvPr id="7" name="Text 4"/>
          <p:cNvSpPr/>
          <p:nvPr/>
        </p:nvSpPr>
        <p:spPr>
          <a:xfrm>
            <a:off x="2348389" y="5266015"/>
            <a:ext cx="4800124" cy="1066205"/>
          </a:xfrm>
          <a:prstGeom prst="rect">
            <a:avLst/>
          </a:prstGeom>
          <a:noFill/>
          <a:ln/>
        </p:spPr>
        <p:txBody>
          <a:bodyPr wrap="square" rtlCol="0" anchor="t"/>
          <a:lstStyle/>
          <a:p>
            <a:pPr marL="342900" indent="-342900" algn="ctr">
              <a:lnSpc>
                <a:spcPts val="2799"/>
              </a:lnSpc>
              <a:buFont typeface="Wingdings" panose="05000000000000000000" pitchFamily="2" charset="2"/>
              <a:buChar char="Ø"/>
            </a:pPr>
            <a:r>
              <a:rPr lang="en-US" sz="2000" dirty="0">
                <a:solidFill>
                  <a:srgbClr val="00002E"/>
                </a:solidFill>
                <a:latin typeface="PT Sans" pitchFamily="34" charset="0"/>
                <a:ea typeface="PT Sans" pitchFamily="34" charset="-122"/>
                <a:cs typeface="PT Sans" pitchFamily="34" charset="-120"/>
              </a:rPr>
              <a:t>Determining the overall accuracy of the loan prediction models is essential for assessing their efficacy.</a:t>
            </a:r>
            <a:endParaRPr lang="en-US" sz="2000" dirty="0"/>
          </a:p>
        </p:txBody>
      </p:sp>
      <p:sp>
        <p:nvSpPr>
          <p:cNvPr id="8" name="Text 5"/>
          <p:cNvSpPr/>
          <p:nvPr/>
        </p:nvSpPr>
        <p:spPr>
          <a:xfrm>
            <a:off x="7481768" y="3841433"/>
            <a:ext cx="4800124" cy="666512"/>
          </a:xfrm>
          <a:prstGeom prst="rect">
            <a:avLst/>
          </a:prstGeom>
          <a:noFill/>
          <a:ln/>
        </p:spPr>
        <p:txBody>
          <a:bodyPr wrap="none" rtlCol="0" anchor="t"/>
          <a:lstStyle/>
          <a:p>
            <a:pPr marL="0" indent="0" algn="ctr">
              <a:lnSpc>
                <a:spcPts val="5249"/>
              </a:lnSpc>
              <a:buNone/>
            </a:pPr>
            <a:r>
              <a:rPr lang="en-US" sz="5249" b="1" dirty="0">
                <a:solidFill>
                  <a:srgbClr val="015F98"/>
                </a:solidFill>
                <a:latin typeface="Nunito" pitchFamily="34" charset="0"/>
                <a:ea typeface="Nunito" pitchFamily="34" charset="-122"/>
                <a:cs typeface="Nunito" pitchFamily="34" charset="-120"/>
              </a:rPr>
              <a:t>Precision</a:t>
            </a:r>
            <a:endParaRPr lang="en-US" sz="5249" dirty="0"/>
          </a:p>
        </p:txBody>
      </p:sp>
      <p:sp>
        <p:nvSpPr>
          <p:cNvPr id="9" name="Text 6"/>
          <p:cNvSpPr/>
          <p:nvPr/>
        </p:nvSpPr>
        <p:spPr>
          <a:xfrm>
            <a:off x="8770858" y="4785598"/>
            <a:ext cx="2221944" cy="347186"/>
          </a:xfrm>
          <a:prstGeom prst="rect">
            <a:avLst/>
          </a:prstGeom>
          <a:noFill/>
          <a:ln/>
        </p:spPr>
        <p:txBody>
          <a:bodyPr wrap="none" rtlCol="0" anchor="t"/>
          <a:lstStyle/>
          <a:p>
            <a:pPr marL="0" indent="0" algn="ctr">
              <a:lnSpc>
                <a:spcPts val="2734"/>
              </a:lnSpc>
              <a:buNone/>
            </a:pPr>
            <a:r>
              <a:rPr lang="en-US" sz="2187" b="1" dirty="0">
                <a:solidFill>
                  <a:srgbClr val="015F98"/>
                </a:solidFill>
                <a:latin typeface="Nunito" pitchFamily="34" charset="0"/>
                <a:ea typeface="Nunito" pitchFamily="34" charset="-122"/>
                <a:cs typeface="Nunito" pitchFamily="34" charset="-120"/>
              </a:rPr>
              <a:t>Precision</a:t>
            </a:r>
            <a:endParaRPr lang="en-US" sz="2187" dirty="0"/>
          </a:p>
        </p:txBody>
      </p:sp>
      <p:sp>
        <p:nvSpPr>
          <p:cNvPr id="10" name="Text 7"/>
          <p:cNvSpPr/>
          <p:nvPr/>
        </p:nvSpPr>
        <p:spPr>
          <a:xfrm>
            <a:off x="7808708" y="5227711"/>
            <a:ext cx="5163969" cy="1066205"/>
          </a:xfrm>
          <a:prstGeom prst="rect">
            <a:avLst/>
          </a:prstGeom>
          <a:noFill/>
          <a:ln/>
        </p:spPr>
        <p:txBody>
          <a:bodyPr wrap="square" rtlCol="0" anchor="t"/>
          <a:lstStyle/>
          <a:p>
            <a:pPr marL="342900" indent="-342900" algn="ctr">
              <a:lnSpc>
                <a:spcPts val="2799"/>
              </a:lnSpc>
              <a:buFont typeface="Wingdings" panose="05000000000000000000" pitchFamily="2" charset="2"/>
              <a:buChar char="Ø"/>
            </a:pPr>
            <a:r>
              <a:rPr lang="en-US" sz="2000" dirty="0">
                <a:solidFill>
                  <a:srgbClr val="00002E"/>
                </a:solidFill>
                <a:latin typeface="PT Sans" pitchFamily="34" charset="0"/>
                <a:ea typeface="PT Sans" pitchFamily="34" charset="-122"/>
                <a:cs typeface="PT Sans" pitchFamily="34" charset="-120"/>
              </a:rPr>
              <a:t>Assessing the precision of loan prediction models to minimize false positives is crucial for the financial industry.</a:t>
            </a:r>
            <a:endParaRPr lang="en-US" sz="2000" dirty="0"/>
          </a:p>
        </p:txBody>
      </p:sp>
      <p:pic>
        <p:nvPicPr>
          <p:cNvPr id="12" name="Picture 11">
            <a:extLst>
              <a:ext uri="{FF2B5EF4-FFF2-40B4-BE49-F238E27FC236}">
                <a16:creationId xmlns:a16="http://schemas.microsoft.com/office/drawing/2014/main" id="{91928605-67D7-27B7-8875-92D63BB53C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45636" y="72736"/>
            <a:ext cx="2710248" cy="774357"/>
          </a:xfrm>
          <a:prstGeom prst="rect">
            <a:avLst/>
          </a:prstGeom>
        </p:spPr>
      </p:pic>
      <p:pic>
        <p:nvPicPr>
          <p:cNvPr id="13" name="Picture 12">
            <a:extLst>
              <a:ext uri="{FF2B5EF4-FFF2-40B4-BE49-F238E27FC236}">
                <a16:creationId xmlns:a16="http://schemas.microsoft.com/office/drawing/2014/main" id="{25D85987-2A48-36D9-2436-40491F30589F}"/>
              </a:ext>
            </a:extLst>
          </p:cNvPr>
          <p:cNvPicPr>
            <a:picLocks noChangeAspect="1"/>
          </p:cNvPicPr>
          <p:nvPr/>
        </p:nvPicPr>
        <p:blipFill>
          <a:blip r:embed="rId5"/>
          <a:stretch>
            <a:fillRect/>
          </a:stretch>
        </p:blipFill>
        <p:spPr>
          <a:xfrm>
            <a:off x="0" y="31190"/>
            <a:ext cx="1133475" cy="1133475"/>
          </a:xfrm>
          <a:prstGeom prst="rect">
            <a:avLst/>
          </a:prstGeom>
        </p:spPr>
      </p:pic>
    </p:spTree>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32256" y="-31190"/>
            <a:ext cx="14630400" cy="8229600"/>
          </a:xfrm>
          <a:prstGeom prst="rect">
            <a:avLst/>
          </a:prstGeom>
          <a:solidFill>
            <a:srgbClr val="F3F3FF">
              <a:alpha val="75000"/>
            </a:srgbClr>
          </a:solidFill>
          <a:ln/>
        </p:spPr>
        <p:txBody>
          <a:bodyPr/>
          <a:lstStyle/>
          <a:p>
            <a:r>
              <a:rPr lang="en-IN"/>
              <a:t>s</a:t>
            </a:r>
          </a:p>
        </p:txBody>
      </p:sp>
      <p:sp>
        <p:nvSpPr>
          <p:cNvPr id="4" name="Text 1"/>
          <p:cNvSpPr/>
          <p:nvPr/>
        </p:nvSpPr>
        <p:spPr>
          <a:xfrm>
            <a:off x="7108730" y="1065464"/>
            <a:ext cx="5451038"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Tkinter for User Input</a:t>
            </a:r>
            <a:endParaRPr lang="en-US" sz="4374" dirty="0"/>
          </a:p>
        </p:txBody>
      </p:sp>
      <p:pic>
        <p:nvPicPr>
          <p:cNvPr id="5" name="Image 1" descr="preencoded.png"/>
          <p:cNvPicPr>
            <a:picLocks noChangeAspect="1"/>
          </p:cNvPicPr>
          <p:nvPr/>
        </p:nvPicPr>
        <p:blipFill>
          <a:blip r:embed="rId4"/>
          <a:stretch>
            <a:fillRect/>
          </a:stretch>
        </p:blipFill>
        <p:spPr>
          <a:xfrm>
            <a:off x="7930786" y="1870710"/>
            <a:ext cx="444341" cy="444341"/>
          </a:xfrm>
          <a:prstGeom prst="rect">
            <a:avLst/>
          </a:prstGeom>
        </p:spPr>
      </p:pic>
      <p:sp>
        <p:nvSpPr>
          <p:cNvPr id="6" name="Text 2"/>
          <p:cNvSpPr/>
          <p:nvPr/>
        </p:nvSpPr>
        <p:spPr>
          <a:xfrm>
            <a:off x="7612305" y="2478115"/>
            <a:ext cx="2221944" cy="347186"/>
          </a:xfrm>
          <a:prstGeom prst="rect">
            <a:avLst/>
          </a:prstGeom>
          <a:noFill/>
          <a:ln/>
        </p:spPr>
        <p:txBody>
          <a:bodyPr wrap="none" rtlCol="0" anchor="t"/>
          <a:lstStyle/>
          <a:p>
            <a:pPr marL="0" indent="0" algn="l">
              <a:lnSpc>
                <a:spcPts val="2734"/>
              </a:lnSpc>
              <a:buNone/>
            </a:pPr>
            <a:r>
              <a:rPr lang="en-US" sz="2187" b="1" dirty="0">
                <a:solidFill>
                  <a:srgbClr val="00002E"/>
                </a:solidFill>
                <a:latin typeface="Nunito" pitchFamily="34" charset="0"/>
                <a:ea typeface="Nunito" pitchFamily="34" charset="-122"/>
                <a:cs typeface="Nunito" pitchFamily="34" charset="-120"/>
              </a:rPr>
              <a:t>User Input</a:t>
            </a:r>
            <a:endParaRPr lang="en-US" sz="2187" dirty="0"/>
          </a:p>
        </p:txBody>
      </p:sp>
      <p:sp>
        <p:nvSpPr>
          <p:cNvPr id="7" name="Text 3"/>
          <p:cNvSpPr/>
          <p:nvPr/>
        </p:nvSpPr>
        <p:spPr>
          <a:xfrm>
            <a:off x="7282944" y="2865607"/>
            <a:ext cx="3252658" cy="710803"/>
          </a:xfrm>
          <a:prstGeom prst="rect">
            <a:avLst/>
          </a:prstGeom>
          <a:noFill/>
          <a:ln/>
        </p:spPr>
        <p:txBody>
          <a:bodyPr wrap="square" rtlCol="0" anchor="t"/>
          <a:lstStyle/>
          <a:p>
            <a:pPr marL="342900" indent="-342900" algn="l">
              <a:lnSpc>
                <a:spcPts val="2799"/>
              </a:lnSpc>
              <a:buFont typeface="Wingdings" panose="05000000000000000000" pitchFamily="2" charset="2"/>
              <a:buChar char="Ø"/>
            </a:pPr>
            <a:r>
              <a:rPr lang="en-US" sz="2000" dirty="0">
                <a:solidFill>
                  <a:srgbClr val="00002E"/>
                </a:solidFill>
                <a:latin typeface="PT Sans" pitchFamily="34" charset="0"/>
                <a:ea typeface="PT Sans" pitchFamily="34" charset="-122"/>
                <a:cs typeface="PT Sans" pitchFamily="34" charset="-120"/>
              </a:rPr>
              <a:t>Collecting user data through a friendly and interactive interface using Tkinter.</a:t>
            </a:r>
            <a:endParaRPr lang="en-US" sz="2000" dirty="0"/>
          </a:p>
        </p:txBody>
      </p:sp>
      <p:pic>
        <p:nvPicPr>
          <p:cNvPr id="8" name="Image 2" descr="preencoded.png"/>
          <p:cNvPicPr>
            <a:picLocks noChangeAspect="1"/>
          </p:cNvPicPr>
          <p:nvPr/>
        </p:nvPicPr>
        <p:blipFill>
          <a:blip r:embed="rId5"/>
          <a:stretch>
            <a:fillRect/>
          </a:stretch>
        </p:blipFill>
        <p:spPr>
          <a:xfrm>
            <a:off x="11895707" y="1968960"/>
            <a:ext cx="444341" cy="444341"/>
          </a:xfrm>
          <a:prstGeom prst="rect">
            <a:avLst/>
          </a:prstGeom>
        </p:spPr>
      </p:pic>
      <p:sp>
        <p:nvSpPr>
          <p:cNvPr id="9" name="Text 4"/>
          <p:cNvSpPr/>
          <p:nvPr/>
        </p:nvSpPr>
        <p:spPr>
          <a:xfrm>
            <a:off x="11544613" y="2446283"/>
            <a:ext cx="2221944" cy="347186"/>
          </a:xfrm>
          <a:prstGeom prst="rect">
            <a:avLst/>
          </a:prstGeom>
          <a:noFill/>
          <a:ln/>
        </p:spPr>
        <p:txBody>
          <a:bodyPr wrap="none" rtlCol="0" anchor="t"/>
          <a:lstStyle/>
          <a:p>
            <a:pPr marL="0" indent="0" algn="l">
              <a:lnSpc>
                <a:spcPts val="2734"/>
              </a:lnSpc>
              <a:buNone/>
            </a:pPr>
            <a:r>
              <a:rPr lang="en-US" sz="2187" b="1" dirty="0">
                <a:solidFill>
                  <a:srgbClr val="00002E"/>
                </a:solidFill>
                <a:latin typeface="Nunito" pitchFamily="34" charset="0"/>
                <a:ea typeface="Nunito" pitchFamily="34" charset="-122"/>
                <a:cs typeface="Nunito" pitchFamily="34" charset="-120"/>
              </a:rPr>
              <a:t>Loan Approval</a:t>
            </a:r>
            <a:endParaRPr lang="en-US" sz="2187" dirty="0"/>
          </a:p>
        </p:txBody>
      </p:sp>
      <p:sp>
        <p:nvSpPr>
          <p:cNvPr id="10" name="Text 5"/>
          <p:cNvSpPr/>
          <p:nvPr/>
        </p:nvSpPr>
        <p:spPr>
          <a:xfrm>
            <a:off x="10992802" y="2859433"/>
            <a:ext cx="3138834" cy="710803"/>
          </a:xfrm>
          <a:prstGeom prst="rect">
            <a:avLst/>
          </a:prstGeom>
          <a:noFill/>
          <a:ln/>
        </p:spPr>
        <p:txBody>
          <a:bodyPr wrap="square" rtlCol="0" anchor="t"/>
          <a:lstStyle/>
          <a:p>
            <a:pPr marL="342900" indent="-342900" algn="l">
              <a:lnSpc>
                <a:spcPts val="2799"/>
              </a:lnSpc>
              <a:buFont typeface="Wingdings" panose="05000000000000000000" pitchFamily="2" charset="2"/>
              <a:buChar char="Ø"/>
            </a:pPr>
            <a:r>
              <a:rPr lang="en-US" sz="2000" dirty="0">
                <a:solidFill>
                  <a:srgbClr val="00002E"/>
                </a:solidFill>
                <a:latin typeface="PT Sans" pitchFamily="34" charset="0"/>
                <a:ea typeface="PT Sans" pitchFamily="34" charset="-122"/>
                <a:cs typeface="PT Sans" pitchFamily="34" charset="-120"/>
              </a:rPr>
              <a:t>Providing clear and immediate feedback on the approval status of a loan application.</a:t>
            </a:r>
            <a:endParaRPr lang="en-US" sz="2000" dirty="0"/>
          </a:p>
        </p:txBody>
      </p:sp>
      <p:pic>
        <p:nvPicPr>
          <p:cNvPr id="12" name="Picture 11">
            <a:extLst>
              <a:ext uri="{FF2B5EF4-FFF2-40B4-BE49-F238E27FC236}">
                <a16:creationId xmlns:a16="http://schemas.microsoft.com/office/drawing/2014/main" id="{6D52E59B-D9FE-CF01-D52F-B466239A5C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45636" y="72736"/>
            <a:ext cx="2710248" cy="774357"/>
          </a:xfrm>
          <a:prstGeom prst="rect">
            <a:avLst/>
          </a:prstGeom>
        </p:spPr>
      </p:pic>
      <p:pic>
        <p:nvPicPr>
          <p:cNvPr id="13" name="Picture 12">
            <a:extLst>
              <a:ext uri="{FF2B5EF4-FFF2-40B4-BE49-F238E27FC236}">
                <a16:creationId xmlns:a16="http://schemas.microsoft.com/office/drawing/2014/main" id="{0C7030E9-292C-C20C-8C09-27CBF09144A1}"/>
              </a:ext>
            </a:extLst>
          </p:cNvPr>
          <p:cNvPicPr>
            <a:picLocks noChangeAspect="1"/>
          </p:cNvPicPr>
          <p:nvPr/>
        </p:nvPicPr>
        <p:blipFill>
          <a:blip r:embed="rId7"/>
          <a:stretch>
            <a:fillRect/>
          </a:stretch>
        </p:blipFill>
        <p:spPr>
          <a:xfrm>
            <a:off x="0" y="31190"/>
            <a:ext cx="1133475" cy="1133475"/>
          </a:xfrm>
          <a:prstGeom prst="rect">
            <a:avLst/>
          </a:prstGeom>
        </p:spPr>
      </p:pic>
      <p:pic>
        <p:nvPicPr>
          <p:cNvPr id="14" name="Picture 13">
            <a:extLst>
              <a:ext uri="{FF2B5EF4-FFF2-40B4-BE49-F238E27FC236}">
                <a16:creationId xmlns:a16="http://schemas.microsoft.com/office/drawing/2014/main" id="{93F822BB-484E-BF12-8E31-8CA78DFBF3B0}"/>
              </a:ext>
            </a:extLst>
          </p:cNvPr>
          <p:cNvPicPr>
            <a:picLocks noChangeAspect="1"/>
          </p:cNvPicPr>
          <p:nvPr/>
        </p:nvPicPr>
        <p:blipFill>
          <a:blip r:embed="rId8"/>
          <a:stretch>
            <a:fillRect/>
          </a:stretch>
        </p:blipFill>
        <p:spPr>
          <a:xfrm>
            <a:off x="1102595" y="1164665"/>
            <a:ext cx="3982006" cy="6268325"/>
          </a:xfrm>
          <a:prstGeom prst="rect">
            <a:avLst/>
          </a:prstGeom>
        </p:spPr>
      </p:pic>
    </p:spTree>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5093137" y="3367683"/>
            <a:ext cx="4443889" cy="694373"/>
          </a:xfrm>
          <a:prstGeom prst="rect">
            <a:avLst/>
          </a:prstGeom>
          <a:noFill/>
          <a:ln/>
        </p:spPr>
        <p:txBody>
          <a:bodyPr wrap="none" rtlCol="0" anchor="t"/>
          <a:lstStyle/>
          <a:p>
            <a:pPr marL="0" indent="0" algn="ctr">
              <a:lnSpc>
                <a:spcPts val="5468"/>
              </a:lnSpc>
              <a:buNone/>
            </a:pPr>
            <a:r>
              <a:rPr lang="en-US" sz="8000" b="1" dirty="0">
                <a:solidFill>
                  <a:srgbClr val="00002E"/>
                </a:solidFill>
                <a:latin typeface="Nunito" pitchFamily="34" charset="0"/>
                <a:ea typeface="Nunito" pitchFamily="34" charset="-122"/>
                <a:cs typeface="Nunito" pitchFamily="34" charset="-120"/>
              </a:rPr>
              <a:t>Thank You</a:t>
            </a:r>
            <a:endParaRPr lang="en-US" sz="8000" dirty="0"/>
          </a:p>
        </p:txBody>
      </p:sp>
      <p:sp>
        <p:nvSpPr>
          <p:cNvPr id="5" name="Text 2"/>
          <p:cNvSpPr/>
          <p:nvPr/>
        </p:nvSpPr>
        <p:spPr>
          <a:xfrm>
            <a:off x="2348389" y="4506397"/>
            <a:ext cx="9933503" cy="355402"/>
          </a:xfrm>
          <a:prstGeom prst="rect">
            <a:avLst/>
          </a:prstGeom>
          <a:noFill/>
          <a:ln/>
        </p:spPr>
        <p:txBody>
          <a:bodyPr wrap="none" rtlCol="0" anchor="t"/>
          <a:lstStyle/>
          <a:p>
            <a:pPr marL="0" indent="0" algn="ctr">
              <a:lnSpc>
                <a:spcPts val="2799"/>
              </a:lnSpc>
              <a:buNone/>
            </a:pPr>
            <a:endParaRPr lang="en-US" sz="1750" dirty="0"/>
          </a:p>
        </p:txBody>
      </p:sp>
      <p:pic>
        <p:nvPicPr>
          <p:cNvPr id="7" name="Picture 6">
            <a:extLst>
              <a:ext uri="{FF2B5EF4-FFF2-40B4-BE49-F238E27FC236}">
                <a16:creationId xmlns:a16="http://schemas.microsoft.com/office/drawing/2014/main" id="{DB8578E7-D468-85CA-A9C5-6FB6C93D6D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68197" y="189966"/>
            <a:ext cx="2710248" cy="774357"/>
          </a:xfrm>
          <a:prstGeom prst="rect">
            <a:avLst/>
          </a:prstGeom>
        </p:spPr>
      </p:pic>
      <p:pic>
        <p:nvPicPr>
          <p:cNvPr id="8" name="Picture 7">
            <a:extLst>
              <a:ext uri="{FF2B5EF4-FFF2-40B4-BE49-F238E27FC236}">
                <a16:creationId xmlns:a16="http://schemas.microsoft.com/office/drawing/2014/main" id="{0AACE02C-183C-0463-41D7-F6A462C99CE0}"/>
              </a:ext>
            </a:extLst>
          </p:cNvPr>
          <p:cNvPicPr>
            <a:picLocks noChangeAspect="1"/>
          </p:cNvPicPr>
          <p:nvPr/>
        </p:nvPicPr>
        <p:blipFill>
          <a:blip r:embed="rId5"/>
          <a:stretch>
            <a:fillRect/>
          </a:stretch>
        </p:blipFill>
        <p:spPr>
          <a:xfrm>
            <a:off x="0" y="20799"/>
            <a:ext cx="1133475" cy="11334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8" y="1594733"/>
            <a:ext cx="7477601" cy="1666399"/>
          </a:xfrm>
          <a:prstGeom prst="rect">
            <a:avLst/>
          </a:prstGeom>
          <a:noFill/>
          <a:ln/>
        </p:spPr>
        <p:txBody>
          <a:bodyPr wrap="square" rtlCol="0" anchor="t"/>
          <a:lstStyle/>
          <a:p>
            <a:pPr marL="0" indent="0">
              <a:lnSpc>
                <a:spcPts val="6561"/>
              </a:lnSpc>
              <a:buNone/>
            </a:pPr>
            <a:r>
              <a:rPr lang="en-US" sz="5249" b="1" dirty="0">
                <a:solidFill>
                  <a:srgbClr val="00002E"/>
                </a:solidFill>
                <a:latin typeface="Nunito" pitchFamily="34" charset="0"/>
                <a:ea typeface="Nunito" pitchFamily="34" charset="-122"/>
                <a:cs typeface="Nunito" pitchFamily="34" charset="-120"/>
              </a:rPr>
              <a:t>Introduction to Loan Prediction Project</a:t>
            </a:r>
            <a:endParaRPr lang="en-US" sz="5249" dirty="0"/>
          </a:p>
        </p:txBody>
      </p:sp>
      <p:sp>
        <p:nvSpPr>
          <p:cNvPr id="6" name="Text 2"/>
          <p:cNvSpPr/>
          <p:nvPr/>
        </p:nvSpPr>
        <p:spPr>
          <a:xfrm>
            <a:off x="6039042" y="3515320"/>
            <a:ext cx="7477601" cy="1066205"/>
          </a:xfrm>
          <a:prstGeom prst="rect">
            <a:avLst/>
          </a:prstGeom>
          <a:noFill/>
          <a:ln/>
        </p:spPr>
        <p:txBody>
          <a:bodyPr wrap="square" rtlCol="0" anchor="t"/>
          <a:lstStyle/>
          <a:p>
            <a:pPr marL="342900" indent="-342900">
              <a:lnSpc>
                <a:spcPts val="2799"/>
              </a:lnSpc>
              <a:buFont typeface="Wingdings" panose="05000000000000000000" pitchFamily="2" charset="2"/>
              <a:buChar char="Ø"/>
            </a:pPr>
            <a:r>
              <a:rPr lang="en-US" sz="2400" dirty="0">
                <a:solidFill>
                  <a:srgbClr val="00002E"/>
                </a:solidFill>
                <a:latin typeface="PT Sans" pitchFamily="34" charset="0"/>
                <a:ea typeface="PT Sans" pitchFamily="34" charset="-122"/>
                <a:cs typeface="PT Sans" pitchFamily="34" charset="-120"/>
              </a:rPr>
              <a:t>We developed a loan prediction project utilizing machine learning. The project leverages Kaggle data to predict loan approval. Our approach includes data preprocessing, cleaning, and visualizations.</a:t>
            </a:r>
            <a:endParaRPr lang="en-US" sz="2400" dirty="0"/>
          </a:p>
        </p:txBody>
      </p:sp>
      <p:pic>
        <p:nvPicPr>
          <p:cNvPr id="8" name="Picture 7">
            <a:extLst>
              <a:ext uri="{FF2B5EF4-FFF2-40B4-BE49-F238E27FC236}">
                <a16:creationId xmlns:a16="http://schemas.microsoft.com/office/drawing/2014/main" id="{BF2393FC-E8BF-40F5-27CF-48DBD19A40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52118" y="93518"/>
            <a:ext cx="2710248" cy="774357"/>
          </a:xfrm>
          <a:prstGeom prst="rect">
            <a:avLst/>
          </a:prstGeom>
        </p:spPr>
      </p:pic>
      <p:pic>
        <p:nvPicPr>
          <p:cNvPr id="9" name="Picture 8">
            <a:extLst>
              <a:ext uri="{FF2B5EF4-FFF2-40B4-BE49-F238E27FC236}">
                <a16:creationId xmlns:a16="http://schemas.microsoft.com/office/drawing/2014/main" id="{401DEB16-45FA-9B09-8DD3-202539B552E3}"/>
              </a:ext>
            </a:extLst>
          </p:cNvPr>
          <p:cNvPicPr>
            <a:picLocks noChangeAspect="1"/>
          </p:cNvPicPr>
          <p:nvPr/>
        </p:nvPicPr>
        <p:blipFill>
          <a:blip r:embed="rId6"/>
          <a:stretch>
            <a:fillRect/>
          </a:stretch>
        </p:blipFill>
        <p:spPr>
          <a:xfrm>
            <a:off x="168034" y="0"/>
            <a:ext cx="1133475" cy="1133475"/>
          </a:xfrm>
          <a:prstGeom prst="rect">
            <a:avLst/>
          </a:prstGeom>
        </p:spPr>
      </p:pic>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45424"/>
            <a:ext cx="14630400" cy="8229600"/>
          </a:xfrm>
          <a:prstGeom prst="rect">
            <a:avLst/>
          </a:prstGeom>
          <a:solidFill>
            <a:srgbClr val="F3F3FF">
              <a:alpha val="75000"/>
            </a:srgbClr>
          </a:solidFill>
          <a:ln/>
        </p:spPr>
        <p:txBody>
          <a:bodyPr/>
          <a:lstStyle/>
          <a:p>
            <a:endParaRPr lang="en-IN" dirty="0"/>
          </a:p>
        </p:txBody>
      </p:sp>
      <p:sp>
        <p:nvSpPr>
          <p:cNvPr id="4" name="Text 1"/>
          <p:cNvSpPr/>
          <p:nvPr/>
        </p:nvSpPr>
        <p:spPr>
          <a:xfrm>
            <a:off x="4989909" y="2554048"/>
            <a:ext cx="7689413"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Overview of Machine Learning</a:t>
            </a:r>
            <a:endParaRPr lang="en-US" sz="4374" dirty="0"/>
          </a:p>
        </p:txBody>
      </p:sp>
      <p:sp>
        <p:nvSpPr>
          <p:cNvPr id="5" name="Text 2"/>
          <p:cNvSpPr/>
          <p:nvPr/>
        </p:nvSpPr>
        <p:spPr>
          <a:xfrm>
            <a:off x="7200828" y="3722190"/>
            <a:ext cx="2530912" cy="347186"/>
          </a:xfrm>
          <a:prstGeom prst="rect">
            <a:avLst/>
          </a:prstGeom>
          <a:noFill/>
          <a:ln/>
        </p:spPr>
        <p:txBody>
          <a:bodyPr wrap="none" rtlCol="0" anchor="t"/>
          <a:lstStyle/>
          <a:p>
            <a:pPr marL="0" indent="0">
              <a:lnSpc>
                <a:spcPts val="2734"/>
              </a:lnSpc>
              <a:buNone/>
            </a:pPr>
            <a:r>
              <a:rPr lang="en-US" sz="2187" b="1" dirty="0">
                <a:solidFill>
                  <a:srgbClr val="00002E"/>
                </a:solidFill>
                <a:latin typeface="Nunito" pitchFamily="34" charset="0"/>
                <a:ea typeface="Nunito" pitchFamily="34" charset="-122"/>
                <a:cs typeface="Nunito" pitchFamily="34" charset="-120"/>
              </a:rPr>
              <a:t>Algorithm Selection</a:t>
            </a:r>
            <a:endParaRPr lang="en-US" sz="2187" dirty="0"/>
          </a:p>
        </p:txBody>
      </p:sp>
      <p:sp>
        <p:nvSpPr>
          <p:cNvPr id="6" name="Text 3"/>
          <p:cNvSpPr/>
          <p:nvPr/>
        </p:nvSpPr>
        <p:spPr>
          <a:xfrm>
            <a:off x="7105577" y="4225344"/>
            <a:ext cx="2949416" cy="1421606"/>
          </a:xfrm>
          <a:prstGeom prst="rect">
            <a:avLst/>
          </a:prstGeom>
          <a:noFill/>
          <a:ln/>
        </p:spPr>
        <p:txBody>
          <a:bodyPr wrap="square" rtlCol="0" anchor="t"/>
          <a:lstStyle/>
          <a:p>
            <a:pPr marL="285750" indent="-285750">
              <a:lnSpc>
                <a:spcPts val="2799"/>
              </a:lnSpc>
              <a:buFont typeface="Wingdings" panose="05000000000000000000" pitchFamily="2" charset="2"/>
              <a:buChar char="Ø"/>
            </a:pPr>
            <a:r>
              <a:rPr lang="en-US" sz="1750" dirty="0">
                <a:solidFill>
                  <a:srgbClr val="00002E"/>
                </a:solidFill>
                <a:latin typeface="PT Sans" pitchFamily="34" charset="0"/>
                <a:ea typeface="PT Sans" pitchFamily="34" charset="-122"/>
                <a:cs typeface="PT Sans" pitchFamily="34" charset="-120"/>
              </a:rPr>
              <a:t>We explore various machine learning algorithms, including logistic regression, random forest, and decision tree.</a:t>
            </a:r>
            <a:endParaRPr lang="en-US" sz="1750" dirty="0"/>
          </a:p>
        </p:txBody>
      </p:sp>
      <p:sp>
        <p:nvSpPr>
          <p:cNvPr id="7" name="Text 4"/>
          <p:cNvSpPr/>
          <p:nvPr/>
        </p:nvSpPr>
        <p:spPr>
          <a:xfrm>
            <a:off x="4521511" y="3767614"/>
            <a:ext cx="2221944" cy="347186"/>
          </a:xfrm>
          <a:prstGeom prst="rect">
            <a:avLst/>
          </a:prstGeom>
          <a:noFill/>
          <a:ln/>
        </p:spPr>
        <p:txBody>
          <a:bodyPr wrap="none" rtlCol="0" anchor="t"/>
          <a:lstStyle/>
          <a:p>
            <a:pPr marL="0" indent="0">
              <a:lnSpc>
                <a:spcPts val="2734"/>
              </a:lnSpc>
              <a:buNone/>
            </a:pPr>
            <a:r>
              <a:rPr lang="en-US" sz="2187" b="1" dirty="0">
                <a:solidFill>
                  <a:srgbClr val="00002E"/>
                </a:solidFill>
                <a:latin typeface="Nunito" pitchFamily="34" charset="0"/>
                <a:ea typeface="Nunito" pitchFamily="34" charset="-122"/>
                <a:cs typeface="Nunito" pitchFamily="34" charset="-120"/>
              </a:rPr>
              <a:t>Data Analysis</a:t>
            </a:r>
            <a:endParaRPr lang="en-US" sz="2187" dirty="0"/>
          </a:p>
        </p:txBody>
      </p:sp>
      <p:sp>
        <p:nvSpPr>
          <p:cNvPr id="8" name="Text 5"/>
          <p:cNvSpPr/>
          <p:nvPr/>
        </p:nvSpPr>
        <p:spPr>
          <a:xfrm>
            <a:off x="4251412" y="4225344"/>
            <a:ext cx="2949416" cy="1421606"/>
          </a:xfrm>
          <a:prstGeom prst="rect">
            <a:avLst/>
          </a:prstGeom>
          <a:noFill/>
          <a:ln/>
        </p:spPr>
        <p:txBody>
          <a:bodyPr wrap="square" rtlCol="0" anchor="t"/>
          <a:lstStyle/>
          <a:p>
            <a:pPr marL="285750" indent="-285750">
              <a:lnSpc>
                <a:spcPts val="2799"/>
              </a:lnSpc>
              <a:buFont typeface="Wingdings" panose="05000000000000000000" pitchFamily="2" charset="2"/>
              <a:buChar char="Ø"/>
            </a:pPr>
            <a:r>
              <a:rPr lang="en-US" sz="1750" dirty="0">
                <a:solidFill>
                  <a:srgbClr val="00002E"/>
                </a:solidFill>
                <a:latin typeface="PT Sans" pitchFamily="34" charset="0"/>
                <a:ea typeface="PT Sans" pitchFamily="34" charset="-122"/>
                <a:cs typeface="PT Sans" pitchFamily="34" charset="-120"/>
              </a:rPr>
              <a:t>Understanding and analyzing data trends and patterns is crucial for model building in machine learning.</a:t>
            </a:r>
            <a:endParaRPr lang="en-US" sz="1750" dirty="0"/>
          </a:p>
        </p:txBody>
      </p:sp>
      <p:sp>
        <p:nvSpPr>
          <p:cNvPr id="9" name="Text 6"/>
          <p:cNvSpPr/>
          <p:nvPr/>
        </p:nvSpPr>
        <p:spPr>
          <a:xfrm>
            <a:off x="10457378" y="3722190"/>
            <a:ext cx="2221944" cy="347186"/>
          </a:xfrm>
          <a:prstGeom prst="rect">
            <a:avLst/>
          </a:prstGeom>
          <a:noFill/>
          <a:ln/>
        </p:spPr>
        <p:txBody>
          <a:bodyPr wrap="none" rtlCol="0" anchor="t"/>
          <a:lstStyle/>
          <a:p>
            <a:pPr marL="0" indent="0">
              <a:lnSpc>
                <a:spcPts val="2734"/>
              </a:lnSpc>
              <a:buNone/>
            </a:pPr>
            <a:r>
              <a:rPr lang="en-US" sz="2187" b="1" dirty="0">
                <a:solidFill>
                  <a:srgbClr val="00002E"/>
                </a:solidFill>
                <a:latin typeface="Nunito" pitchFamily="34" charset="0"/>
                <a:ea typeface="Nunito" pitchFamily="34" charset="-122"/>
                <a:cs typeface="Nunito" pitchFamily="34" charset="-120"/>
              </a:rPr>
              <a:t>Model Training</a:t>
            </a:r>
            <a:endParaRPr lang="en-US" sz="2187" dirty="0"/>
          </a:p>
        </p:txBody>
      </p:sp>
      <p:sp>
        <p:nvSpPr>
          <p:cNvPr id="10" name="Text 7"/>
          <p:cNvSpPr/>
          <p:nvPr/>
        </p:nvSpPr>
        <p:spPr>
          <a:xfrm>
            <a:off x="10199390" y="4160224"/>
            <a:ext cx="2949416" cy="1421606"/>
          </a:xfrm>
          <a:prstGeom prst="rect">
            <a:avLst/>
          </a:prstGeom>
          <a:noFill/>
          <a:ln/>
        </p:spPr>
        <p:txBody>
          <a:bodyPr wrap="square" rtlCol="0" anchor="t"/>
          <a:lstStyle/>
          <a:p>
            <a:pPr marL="285750" indent="-285750">
              <a:lnSpc>
                <a:spcPts val="2799"/>
              </a:lnSpc>
              <a:buFont typeface="Wingdings" panose="05000000000000000000" pitchFamily="2" charset="2"/>
              <a:buChar char="Ø"/>
            </a:pPr>
            <a:r>
              <a:rPr lang="en-US" sz="1750" dirty="0">
                <a:solidFill>
                  <a:srgbClr val="00002E"/>
                </a:solidFill>
                <a:latin typeface="PT Sans" pitchFamily="34" charset="0"/>
                <a:ea typeface="PT Sans" pitchFamily="34" charset="-122"/>
                <a:cs typeface="PT Sans" pitchFamily="34" charset="-120"/>
              </a:rPr>
              <a:t>Training and evaluating machine learning models are fundamental aspects of the process.</a:t>
            </a:r>
            <a:endParaRPr lang="en-US" sz="1750" dirty="0"/>
          </a:p>
        </p:txBody>
      </p:sp>
      <p:pic>
        <p:nvPicPr>
          <p:cNvPr id="12" name="Picture 11">
            <a:extLst>
              <a:ext uri="{FF2B5EF4-FFF2-40B4-BE49-F238E27FC236}">
                <a16:creationId xmlns:a16="http://schemas.microsoft.com/office/drawing/2014/main" id="{889D14D7-3EB9-6F46-C3AF-DCDBB6751A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93682" y="72736"/>
            <a:ext cx="2710248" cy="774357"/>
          </a:xfrm>
          <a:prstGeom prst="rect">
            <a:avLst/>
          </a:prstGeom>
        </p:spPr>
      </p:pic>
      <p:pic>
        <p:nvPicPr>
          <p:cNvPr id="13" name="Picture 12">
            <a:extLst>
              <a:ext uri="{FF2B5EF4-FFF2-40B4-BE49-F238E27FC236}">
                <a16:creationId xmlns:a16="http://schemas.microsoft.com/office/drawing/2014/main" id="{9881D975-6E42-8202-1C7E-64CDD5D57F76}"/>
              </a:ext>
            </a:extLst>
          </p:cNvPr>
          <p:cNvPicPr>
            <a:picLocks noChangeAspect="1"/>
          </p:cNvPicPr>
          <p:nvPr/>
        </p:nvPicPr>
        <p:blipFill>
          <a:blip r:embed="rId5"/>
          <a:stretch>
            <a:fillRect/>
          </a:stretch>
        </p:blipFill>
        <p:spPr>
          <a:xfrm>
            <a:off x="0" y="20782"/>
            <a:ext cx="1133475" cy="1133475"/>
          </a:xfrm>
          <a:prstGeom prst="rect">
            <a:avLst/>
          </a:prstGeom>
        </p:spPr>
      </p:pic>
      <p:pic>
        <p:nvPicPr>
          <p:cNvPr id="14" name="Picture 13">
            <a:extLst>
              <a:ext uri="{FF2B5EF4-FFF2-40B4-BE49-F238E27FC236}">
                <a16:creationId xmlns:a16="http://schemas.microsoft.com/office/drawing/2014/main" id="{57B01E62-692A-CCDF-D598-58744B3B06B1}"/>
              </a:ext>
            </a:extLst>
          </p:cNvPr>
          <p:cNvPicPr>
            <a:picLocks noChangeAspect="1"/>
          </p:cNvPicPr>
          <p:nvPr/>
        </p:nvPicPr>
        <p:blipFill>
          <a:blip r:embed="rId6"/>
          <a:stretch>
            <a:fillRect/>
          </a:stretch>
        </p:blipFill>
        <p:spPr>
          <a:xfrm>
            <a:off x="202072" y="2597520"/>
            <a:ext cx="3593801" cy="3595462"/>
          </a:xfrm>
          <a:prstGeom prst="rect">
            <a:avLst/>
          </a:prstGeom>
        </p:spPr>
      </p:pic>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32952" y="10391"/>
            <a:ext cx="14630400" cy="8229600"/>
          </a:xfrm>
          <a:prstGeom prst="rect">
            <a:avLst/>
          </a:prstGeom>
          <a:solidFill>
            <a:srgbClr val="F3F3FF">
              <a:alpha val="75000"/>
            </a:srgbClr>
          </a:solidFill>
          <a:ln/>
        </p:spPr>
      </p:sp>
      <p:sp>
        <p:nvSpPr>
          <p:cNvPr id="4" name="Text 1"/>
          <p:cNvSpPr/>
          <p:nvPr/>
        </p:nvSpPr>
        <p:spPr>
          <a:xfrm>
            <a:off x="2348389" y="2291715"/>
            <a:ext cx="6955631"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Explanation of Kaggle Data</a:t>
            </a:r>
            <a:endParaRPr lang="en-US" sz="4374" dirty="0"/>
          </a:p>
        </p:txBody>
      </p:sp>
      <p:sp>
        <p:nvSpPr>
          <p:cNvPr id="5" name="Shape 2"/>
          <p:cNvSpPr/>
          <p:nvPr/>
        </p:nvSpPr>
        <p:spPr>
          <a:xfrm>
            <a:off x="2348389" y="3604022"/>
            <a:ext cx="499943" cy="499943"/>
          </a:xfrm>
          <a:prstGeom prst="roundRect">
            <a:avLst>
              <a:gd name="adj" fmla="val 80001"/>
            </a:avLst>
          </a:prstGeom>
          <a:solidFill>
            <a:srgbClr val="F3F3FF"/>
          </a:solidFill>
          <a:ln w="22860">
            <a:solidFill>
              <a:srgbClr val="2D4DF2"/>
            </a:solidFill>
            <a:prstDash val="solid"/>
          </a:ln>
        </p:spPr>
      </p:sp>
      <p:sp>
        <p:nvSpPr>
          <p:cNvPr id="6" name="Text 3"/>
          <p:cNvSpPr/>
          <p:nvPr/>
        </p:nvSpPr>
        <p:spPr>
          <a:xfrm>
            <a:off x="2498288" y="3645694"/>
            <a:ext cx="200025" cy="416481"/>
          </a:xfrm>
          <a:prstGeom prst="rect">
            <a:avLst/>
          </a:prstGeom>
          <a:noFill/>
          <a:ln/>
        </p:spPr>
        <p:txBody>
          <a:bodyPr wrap="none" rtlCol="0" anchor="t"/>
          <a:lstStyle/>
          <a:p>
            <a:pPr marL="0" indent="0" algn="ctr">
              <a:lnSpc>
                <a:spcPts val="3281"/>
              </a:lnSpc>
              <a:buNone/>
            </a:pPr>
            <a:r>
              <a:rPr lang="en-US" sz="2624" b="1" dirty="0">
                <a:solidFill>
                  <a:srgbClr val="2D4DF2"/>
                </a:solidFill>
                <a:latin typeface="Nunito" pitchFamily="34" charset="0"/>
                <a:ea typeface="Nunito" pitchFamily="34" charset="-122"/>
                <a:cs typeface="Nunito" pitchFamily="34" charset="-120"/>
              </a:rPr>
              <a:t>1</a:t>
            </a:r>
            <a:endParaRPr lang="en-US" sz="2624" dirty="0"/>
          </a:p>
        </p:txBody>
      </p:sp>
      <p:sp>
        <p:nvSpPr>
          <p:cNvPr id="7" name="Text 4"/>
          <p:cNvSpPr/>
          <p:nvPr/>
        </p:nvSpPr>
        <p:spPr>
          <a:xfrm>
            <a:off x="3070503" y="3680341"/>
            <a:ext cx="2221944" cy="347186"/>
          </a:xfrm>
          <a:prstGeom prst="rect">
            <a:avLst/>
          </a:prstGeom>
          <a:noFill/>
          <a:ln/>
        </p:spPr>
        <p:txBody>
          <a:bodyPr wrap="none" rtlCol="0" anchor="t"/>
          <a:lstStyle/>
          <a:p>
            <a:pPr marL="0" indent="0">
              <a:lnSpc>
                <a:spcPts val="2734"/>
              </a:lnSpc>
              <a:buNone/>
            </a:pPr>
            <a:r>
              <a:rPr lang="en-US" sz="2187" b="1" dirty="0">
                <a:solidFill>
                  <a:srgbClr val="2D4DF2"/>
                </a:solidFill>
                <a:latin typeface="Nunito" pitchFamily="34" charset="0"/>
                <a:ea typeface="Nunito" pitchFamily="34" charset="-122"/>
                <a:cs typeface="Nunito" pitchFamily="34" charset="-120"/>
              </a:rPr>
              <a:t>Data Sources</a:t>
            </a:r>
            <a:endParaRPr lang="en-US" sz="2187" dirty="0"/>
          </a:p>
        </p:txBody>
      </p:sp>
      <p:sp>
        <p:nvSpPr>
          <p:cNvPr id="8" name="Text 5"/>
          <p:cNvSpPr/>
          <p:nvPr/>
        </p:nvSpPr>
        <p:spPr>
          <a:xfrm>
            <a:off x="2886611" y="4165152"/>
            <a:ext cx="2440900" cy="1421606"/>
          </a:xfrm>
          <a:prstGeom prst="rect">
            <a:avLst/>
          </a:prstGeom>
          <a:noFill/>
          <a:ln/>
        </p:spPr>
        <p:txBody>
          <a:bodyPr wrap="square" rtlCol="0" anchor="t"/>
          <a:lstStyle/>
          <a:p>
            <a:pPr marL="285750" indent="-285750">
              <a:lnSpc>
                <a:spcPts val="2799"/>
              </a:lnSpc>
              <a:buFont typeface="Wingdings" panose="05000000000000000000" pitchFamily="2" charset="2"/>
              <a:buChar char="Ø"/>
            </a:pPr>
            <a:r>
              <a:rPr lang="en-US" sz="1750" dirty="0">
                <a:solidFill>
                  <a:srgbClr val="00002E"/>
                </a:solidFill>
                <a:latin typeface="PT Sans" pitchFamily="34" charset="0"/>
                <a:ea typeface="PT Sans" pitchFamily="34" charset="-122"/>
                <a:cs typeface="PT Sans" pitchFamily="34" charset="-120"/>
              </a:rPr>
              <a:t>The Kaggle dataset provides diverse sources for training and testing loan prediction models.</a:t>
            </a:r>
            <a:endParaRPr lang="en-US" sz="1750" dirty="0"/>
          </a:p>
        </p:txBody>
      </p:sp>
      <p:sp>
        <p:nvSpPr>
          <p:cNvPr id="9" name="Shape 6"/>
          <p:cNvSpPr/>
          <p:nvPr/>
        </p:nvSpPr>
        <p:spPr>
          <a:xfrm>
            <a:off x="5733574" y="3604022"/>
            <a:ext cx="499943" cy="499943"/>
          </a:xfrm>
          <a:prstGeom prst="roundRect">
            <a:avLst>
              <a:gd name="adj" fmla="val 80001"/>
            </a:avLst>
          </a:prstGeom>
          <a:solidFill>
            <a:srgbClr val="F3F3FF"/>
          </a:solidFill>
          <a:ln w="22860">
            <a:solidFill>
              <a:srgbClr val="015F98"/>
            </a:solidFill>
            <a:prstDash val="solid"/>
          </a:ln>
        </p:spPr>
      </p:sp>
      <p:sp>
        <p:nvSpPr>
          <p:cNvPr id="10" name="Text 7"/>
          <p:cNvSpPr/>
          <p:nvPr/>
        </p:nvSpPr>
        <p:spPr>
          <a:xfrm>
            <a:off x="5883473" y="3645694"/>
            <a:ext cx="200025" cy="416481"/>
          </a:xfrm>
          <a:prstGeom prst="rect">
            <a:avLst/>
          </a:prstGeom>
          <a:noFill/>
          <a:ln/>
        </p:spPr>
        <p:txBody>
          <a:bodyPr wrap="none" rtlCol="0" anchor="t"/>
          <a:lstStyle/>
          <a:p>
            <a:pPr marL="0" indent="0" algn="ctr">
              <a:lnSpc>
                <a:spcPts val="3281"/>
              </a:lnSpc>
              <a:buNone/>
            </a:pPr>
            <a:r>
              <a:rPr lang="en-US" sz="2624" b="1" dirty="0">
                <a:solidFill>
                  <a:srgbClr val="015F98"/>
                </a:solidFill>
                <a:latin typeface="Nunito" pitchFamily="34" charset="0"/>
                <a:ea typeface="Nunito" pitchFamily="34" charset="-122"/>
                <a:cs typeface="Nunito" pitchFamily="34" charset="-120"/>
              </a:rPr>
              <a:t>2</a:t>
            </a:r>
            <a:endParaRPr lang="en-US" sz="2624" dirty="0"/>
          </a:p>
        </p:txBody>
      </p:sp>
      <p:sp>
        <p:nvSpPr>
          <p:cNvPr id="11" name="Text 8"/>
          <p:cNvSpPr/>
          <p:nvPr/>
        </p:nvSpPr>
        <p:spPr>
          <a:xfrm>
            <a:off x="6455688" y="3680341"/>
            <a:ext cx="2221944" cy="347186"/>
          </a:xfrm>
          <a:prstGeom prst="rect">
            <a:avLst/>
          </a:prstGeom>
          <a:noFill/>
          <a:ln/>
        </p:spPr>
        <p:txBody>
          <a:bodyPr wrap="none" rtlCol="0" anchor="t"/>
          <a:lstStyle/>
          <a:p>
            <a:pPr marL="0" indent="0">
              <a:lnSpc>
                <a:spcPts val="2734"/>
              </a:lnSpc>
              <a:buNone/>
            </a:pPr>
            <a:r>
              <a:rPr lang="en-US" sz="2187" b="1" dirty="0">
                <a:solidFill>
                  <a:srgbClr val="015F98"/>
                </a:solidFill>
                <a:latin typeface="Nunito" pitchFamily="34" charset="0"/>
                <a:ea typeface="Nunito" pitchFamily="34" charset="-122"/>
                <a:cs typeface="Nunito" pitchFamily="34" charset="-120"/>
              </a:rPr>
              <a:t>Data Quality</a:t>
            </a:r>
            <a:endParaRPr lang="en-US" sz="2187" dirty="0"/>
          </a:p>
        </p:txBody>
      </p:sp>
      <p:sp>
        <p:nvSpPr>
          <p:cNvPr id="12" name="Text 9"/>
          <p:cNvSpPr/>
          <p:nvPr/>
        </p:nvSpPr>
        <p:spPr>
          <a:xfrm>
            <a:off x="6233517" y="4160758"/>
            <a:ext cx="2440900" cy="1421606"/>
          </a:xfrm>
          <a:prstGeom prst="rect">
            <a:avLst/>
          </a:prstGeom>
          <a:noFill/>
          <a:ln/>
        </p:spPr>
        <p:txBody>
          <a:bodyPr wrap="square" rtlCol="0" anchor="t"/>
          <a:lstStyle/>
          <a:p>
            <a:pPr marL="285750" indent="-285750">
              <a:lnSpc>
                <a:spcPts val="2799"/>
              </a:lnSpc>
              <a:buFont typeface="Wingdings" panose="05000000000000000000" pitchFamily="2" charset="2"/>
              <a:buChar char="Ø"/>
            </a:pPr>
            <a:r>
              <a:rPr lang="en-US" sz="1750" dirty="0">
                <a:solidFill>
                  <a:srgbClr val="00002E"/>
                </a:solidFill>
                <a:latin typeface="PT Sans" pitchFamily="34" charset="0"/>
                <a:ea typeface="PT Sans" pitchFamily="34" charset="-122"/>
                <a:cs typeface="PT Sans" pitchFamily="34" charset="-120"/>
              </a:rPr>
              <a:t>Evaluating and ensuring data quality is crucial for the success of the machine learning model.</a:t>
            </a:r>
            <a:endParaRPr lang="en-US" sz="1750" dirty="0"/>
          </a:p>
        </p:txBody>
      </p:sp>
      <p:sp>
        <p:nvSpPr>
          <p:cNvPr id="13" name="Shape 10"/>
          <p:cNvSpPr/>
          <p:nvPr/>
        </p:nvSpPr>
        <p:spPr>
          <a:xfrm>
            <a:off x="9118759" y="3604022"/>
            <a:ext cx="499943" cy="499943"/>
          </a:xfrm>
          <a:prstGeom prst="roundRect">
            <a:avLst>
              <a:gd name="adj" fmla="val 80001"/>
            </a:avLst>
          </a:prstGeom>
          <a:solidFill>
            <a:srgbClr val="F3F3FF"/>
          </a:solidFill>
          <a:ln w="22860">
            <a:solidFill>
              <a:srgbClr val="AD1F96"/>
            </a:solidFill>
            <a:prstDash val="solid"/>
          </a:ln>
        </p:spPr>
      </p:sp>
      <p:sp>
        <p:nvSpPr>
          <p:cNvPr id="14" name="Text 11"/>
          <p:cNvSpPr/>
          <p:nvPr/>
        </p:nvSpPr>
        <p:spPr>
          <a:xfrm>
            <a:off x="9268658" y="3645694"/>
            <a:ext cx="200025" cy="416481"/>
          </a:xfrm>
          <a:prstGeom prst="rect">
            <a:avLst/>
          </a:prstGeom>
          <a:noFill/>
          <a:ln/>
        </p:spPr>
        <p:txBody>
          <a:bodyPr wrap="none" rtlCol="0" anchor="t"/>
          <a:lstStyle/>
          <a:p>
            <a:pPr marL="0" indent="0" algn="ctr">
              <a:lnSpc>
                <a:spcPts val="3281"/>
              </a:lnSpc>
              <a:buNone/>
            </a:pPr>
            <a:r>
              <a:rPr lang="en-US" sz="2624" b="1" dirty="0">
                <a:solidFill>
                  <a:srgbClr val="AD1F96"/>
                </a:solidFill>
                <a:latin typeface="Nunito" pitchFamily="34" charset="0"/>
                <a:ea typeface="Nunito" pitchFamily="34" charset="-122"/>
                <a:cs typeface="Nunito" pitchFamily="34" charset="-120"/>
              </a:rPr>
              <a:t>3</a:t>
            </a:r>
            <a:endParaRPr lang="en-US" sz="2624" dirty="0"/>
          </a:p>
        </p:txBody>
      </p:sp>
      <p:sp>
        <p:nvSpPr>
          <p:cNvPr id="15" name="Text 12"/>
          <p:cNvSpPr/>
          <p:nvPr/>
        </p:nvSpPr>
        <p:spPr>
          <a:xfrm>
            <a:off x="9840873" y="3680341"/>
            <a:ext cx="2221944" cy="347186"/>
          </a:xfrm>
          <a:prstGeom prst="rect">
            <a:avLst/>
          </a:prstGeom>
          <a:noFill/>
          <a:ln/>
        </p:spPr>
        <p:txBody>
          <a:bodyPr wrap="none" rtlCol="0" anchor="t"/>
          <a:lstStyle/>
          <a:p>
            <a:pPr marL="0" indent="0">
              <a:lnSpc>
                <a:spcPts val="2734"/>
              </a:lnSpc>
              <a:buNone/>
            </a:pPr>
            <a:r>
              <a:rPr lang="en-US" sz="2187" b="1" dirty="0">
                <a:solidFill>
                  <a:srgbClr val="AD1F96"/>
                </a:solidFill>
                <a:latin typeface="Nunito" pitchFamily="34" charset="0"/>
                <a:ea typeface="Nunito" pitchFamily="34" charset="-122"/>
                <a:cs typeface="Nunito" pitchFamily="34" charset="-120"/>
              </a:rPr>
              <a:t>Feature Sets</a:t>
            </a:r>
            <a:endParaRPr lang="en-US" sz="2187" dirty="0"/>
          </a:p>
        </p:txBody>
      </p:sp>
      <p:sp>
        <p:nvSpPr>
          <p:cNvPr id="16" name="Text 13"/>
          <p:cNvSpPr/>
          <p:nvPr/>
        </p:nvSpPr>
        <p:spPr>
          <a:xfrm>
            <a:off x="9731395" y="4159155"/>
            <a:ext cx="2440900" cy="1777008"/>
          </a:xfrm>
          <a:prstGeom prst="rect">
            <a:avLst/>
          </a:prstGeom>
          <a:noFill/>
          <a:ln/>
        </p:spPr>
        <p:txBody>
          <a:bodyPr wrap="square" rtlCol="0" anchor="t"/>
          <a:lstStyle/>
          <a:p>
            <a:pPr marL="285750" indent="-285750">
              <a:lnSpc>
                <a:spcPts val="2799"/>
              </a:lnSpc>
              <a:buFont typeface="Wingdings" panose="05000000000000000000" pitchFamily="2" charset="2"/>
              <a:buChar char="Ø"/>
            </a:pPr>
            <a:r>
              <a:rPr lang="en-US" sz="1750" dirty="0">
                <a:solidFill>
                  <a:srgbClr val="00002E"/>
                </a:solidFill>
                <a:latin typeface="PT Sans" pitchFamily="34" charset="0"/>
                <a:ea typeface="PT Sans" pitchFamily="34" charset="-122"/>
                <a:cs typeface="PT Sans" pitchFamily="34" charset="-120"/>
              </a:rPr>
              <a:t>Defining and analyzing different feature sets within the Kaggle data is essential for predictive modeling.</a:t>
            </a:r>
            <a:endParaRPr lang="en-US" sz="1750" dirty="0"/>
          </a:p>
        </p:txBody>
      </p:sp>
      <p:pic>
        <p:nvPicPr>
          <p:cNvPr id="18" name="Picture 17">
            <a:extLst>
              <a:ext uri="{FF2B5EF4-FFF2-40B4-BE49-F238E27FC236}">
                <a16:creationId xmlns:a16="http://schemas.microsoft.com/office/drawing/2014/main" id="{82A454C3-3B8E-45C7-F60E-49B6AD63E0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48209" y="103892"/>
            <a:ext cx="2710248" cy="774357"/>
          </a:xfrm>
          <a:prstGeom prst="rect">
            <a:avLst/>
          </a:prstGeom>
        </p:spPr>
      </p:pic>
      <p:pic>
        <p:nvPicPr>
          <p:cNvPr id="19" name="Picture 18">
            <a:extLst>
              <a:ext uri="{FF2B5EF4-FFF2-40B4-BE49-F238E27FC236}">
                <a16:creationId xmlns:a16="http://schemas.microsoft.com/office/drawing/2014/main" id="{9689CDD3-BEFD-F2D1-6778-C5516C1E67A7}"/>
              </a:ext>
            </a:extLst>
          </p:cNvPr>
          <p:cNvPicPr>
            <a:picLocks noChangeAspect="1"/>
          </p:cNvPicPr>
          <p:nvPr/>
        </p:nvPicPr>
        <p:blipFill>
          <a:blip r:embed="rId5"/>
          <a:stretch>
            <a:fillRect/>
          </a:stretch>
        </p:blipFill>
        <p:spPr>
          <a:xfrm>
            <a:off x="126470" y="10391"/>
            <a:ext cx="1133475" cy="1133475"/>
          </a:xfrm>
          <a:prstGeom prst="rect">
            <a:avLst/>
          </a:prstGeom>
        </p:spPr>
      </p:pic>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7626889" y="3163387"/>
            <a:ext cx="3428956" cy="1388745"/>
          </a:xfrm>
          <a:prstGeom prst="rect">
            <a:avLst/>
          </a:prstGeom>
          <a:noFill/>
          <a:ln/>
        </p:spPr>
        <p:txBody>
          <a:bodyPr wrap="square" rtlCol="0" anchor="t"/>
          <a:lstStyle/>
          <a:p>
            <a:pPr marL="0" indent="0">
              <a:lnSpc>
                <a:spcPts val="5468"/>
              </a:lnSpc>
              <a:buNone/>
            </a:pPr>
            <a:r>
              <a:rPr lang="en-US" sz="4374" b="1" dirty="0"/>
              <a:t>Our Data</a:t>
            </a:r>
          </a:p>
          <a:p>
            <a:pPr marL="0" indent="0">
              <a:lnSpc>
                <a:spcPts val="5468"/>
              </a:lnSpc>
              <a:buNone/>
            </a:pPr>
            <a:endParaRPr lang="en-US" sz="4374" b="1" dirty="0"/>
          </a:p>
        </p:txBody>
      </p:sp>
      <p:sp>
        <p:nvSpPr>
          <p:cNvPr id="6" name="Text 2"/>
          <p:cNvSpPr/>
          <p:nvPr/>
        </p:nvSpPr>
        <p:spPr>
          <a:xfrm>
            <a:off x="2265262" y="4813201"/>
            <a:ext cx="9933503" cy="1066205"/>
          </a:xfrm>
          <a:prstGeom prst="rect">
            <a:avLst/>
          </a:prstGeom>
          <a:noFill/>
          <a:ln/>
        </p:spPr>
        <p:txBody>
          <a:bodyPr wrap="square" rtlCol="0" anchor="t"/>
          <a:lstStyle/>
          <a:p>
            <a:pPr marL="0" indent="0">
              <a:lnSpc>
                <a:spcPts val="2799"/>
              </a:lnSpc>
              <a:buNone/>
            </a:pPr>
            <a:endParaRPr lang="en-US" sz="2000" dirty="0"/>
          </a:p>
        </p:txBody>
      </p:sp>
      <p:pic>
        <p:nvPicPr>
          <p:cNvPr id="8" name="Picture 7">
            <a:extLst>
              <a:ext uri="{FF2B5EF4-FFF2-40B4-BE49-F238E27FC236}">
                <a16:creationId xmlns:a16="http://schemas.microsoft.com/office/drawing/2014/main" id="{7298E2C4-4594-44AE-C117-8A2254F181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98012" y="72736"/>
            <a:ext cx="2710248" cy="774357"/>
          </a:xfrm>
          <a:prstGeom prst="rect">
            <a:avLst/>
          </a:prstGeom>
        </p:spPr>
      </p:pic>
      <p:pic>
        <p:nvPicPr>
          <p:cNvPr id="9" name="Picture 8">
            <a:extLst>
              <a:ext uri="{FF2B5EF4-FFF2-40B4-BE49-F238E27FC236}">
                <a16:creationId xmlns:a16="http://schemas.microsoft.com/office/drawing/2014/main" id="{2C88DD74-E2BF-188B-F4D1-1738F21546C3}"/>
              </a:ext>
            </a:extLst>
          </p:cNvPr>
          <p:cNvPicPr>
            <a:picLocks noChangeAspect="1"/>
          </p:cNvPicPr>
          <p:nvPr/>
        </p:nvPicPr>
        <p:blipFill>
          <a:blip r:embed="rId6"/>
          <a:stretch>
            <a:fillRect/>
          </a:stretch>
        </p:blipFill>
        <p:spPr>
          <a:xfrm>
            <a:off x="122140" y="0"/>
            <a:ext cx="1133475" cy="1133475"/>
          </a:xfrm>
          <a:prstGeom prst="rect">
            <a:avLst/>
          </a:prstGeom>
        </p:spPr>
      </p:pic>
      <p:sp>
        <p:nvSpPr>
          <p:cNvPr id="10" name="TextBox 9">
            <a:extLst>
              <a:ext uri="{FF2B5EF4-FFF2-40B4-BE49-F238E27FC236}">
                <a16:creationId xmlns:a16="http://schemas.microsoft.com/office/drawing/2014/main" id="{979BDE32-B310-9915-C00C-1B44B4D2BA5C}"/>
              </a:ext>
            </a:extLst>
          </p:cNvPr>
          <p:cNvSpPr txBox="1"/>
          <p:nvPr/>
        </p:nvSpPr>
        <p:spPr>
          <a:xfrm>
            <a:off x="7315200" y="4084418"/>
            <a:ext cx="5683783" cy="2523768"/>
          </a:xfrm>
          <a:prstGeom prst="rect">
            <a:avLst/>
          </a:prstGeom>
          <a:noFill/>
        </p:spPr>
        <p:txBody>
          <a:bodyPr wrap="square" rtlCol="0">
            <a:spAutoFit/>
          </a:bodyPr>
          <a:lstStyle/>
          <a:p>
            <a:pPr marL="342900" indent="-342900">
              <a:buFont typeface="Wingdings" panose="05000000000000000000" pitchFamily="2" charset="2"/>
              <a:buChar char="Ø"/>
            </a:pPr>
            <a:r>
              <a:rPr lang="en-US" sz="2000" kern="1200" dirty="0">
                <a:solidFill>
                  <a:srgbClr val="00002E"/>
                </a:solidFill>
                <a:effectLst/>
                <a:latin typeface="PT Sans" panose="020B0503020203020204" pitchFamily="34" charset="0"/>
                <a:ea typeface="PT Sans" panose="020B0503020203020204" pitchFamily="34" charset="0"/>
                <a:cs typeface="PT Sans" panose="020B0503020203020204" pitchFamily="34" charset="0"/>
              </a:rPr>
              <a:t>In our dataset, we have 13 columns including </a:t>
            </a:r>
            <a:r>
              <a:rPr lang="en-US" sz="2000" kern="1200" dirty="0" err="1">
                <a:solidFill>
                  <a:srgbClr val="00002E"/>
                </a:solidFill>
                <a:effectLst/>
                <a:latin typeface="PT Sans" panose="020B0503020203020204" pitchFamily="34" charset="0"/>
                <a:ea typeface="PT Sans" panose="020B0503020203020204" pitchFamily="34" charset="0"/>
                <a:cs typeface="PT Sans" panose="020B0503020203020204" pitchFamily="34" charset="0"/>
              </a:rPr>
              <a:t>loan_id</a:t>
            </a:r>
            <a:r>
              <a:rPr lang="en-US" sz="2000" kern="1200" dirty="0">
                <a:solidFill>
                  <a:srgbClr val="00002E"/>
                </a:solidFill>
                <a:effectLst/>
                <a:latin typeface="PT Sans" panose="020B0503020203020204" pitchFamily="34" charset="0"/>
                <a:ea typeface="PT Sans" panose="020B0503020203020204" pitchFamily="34" charset="0"/>
                <a:cs typeface="PT Sans" panose="020B0503020203020204" pitchFamily="34" charset="0"/>
              </a:rPr>
              <a:t>, gender, married, dependents, education, </a:t>
            </a:r>
            <a:r>
              <a:rPr lang="en-US" sz="2000" kern="1200" dirty="0" err="1">
                <a:solidFill>
                  <a:srgbClr val="00002E"/>
                </a:solidFill>
                <a:effectLst/>
                <a:latin typeface="PT Sans" panose="020B0503020203020204" pitchFamily="34" charset="0"/>
                <a:ea typeface="PT Sans" panose="020B0503020203020204" pitchFamily="34" charset="0"/>
                <a:cs typeface="PT Sans" panose="020B0503020203020204" pitchFamily="34" charset="0"/>
              </a:rPr>
              <a:t>self_employed</a:t>
            </a:r>
            <a:r>
              <a:rPr lang="en-US" sz="2000" kern="1200" dirty="0">
                <a:solidFill>
                  <a:srgbClr val="00002E"/>
                </a:solidFill>
                <a:effectLst/>
                <a:latin typeface="PT Sans" panose="020B0503020203020204" pitchFamily="34" charset="0"/>
                <a:ea typeface="PT Sans" panose="020B0503020203020204" pitchFamily="34" charset="0"/>
                <a:cs typeface="PT Sans" panose="020B0503020203020204" pitchFamily="34" charset="0"/>
              </a:rPr>
              <a:t>, </a:t>
            </a:r>
            <a:r>
              <a:rPr lang="en-US" sz="2000" kern="1200" dirty="0" err="1">
                <a:solidFill>
                  <a:srgbClr val="00002E"/>
                </a:solidFill>
                <a:effectLst/>
                <a:latin typeface="PT Sans" panose="020B0503020203020204" pitchFamily="34" charset="0"/>
                <a:ea typeface="PT Sans" panose="020B0503020203020204" pitchFamily="34" charset="0"/>
                <a:cs typeface="PT Sans" panose="020B0503020203020204" pitchFamily="34" charset="0"/>
              </a:rPr>
              <a:t>applicationincome</a:t>
            </a:r>
            <a:r>
              <a:rPr lang="en-US" sz="2000" kern="1200" dirty="0">
                <a:solidFill>
                  <a:srgbClr val="00002E"/>
                </a:solidFill>
                <a:effectLst/>
                <a:latin typeface="PT Sans" panose="020B0503020203020204" pitchFamily="34" charset="0"/>
                <a:ea typeface="PT Sans" panose="020B0503020203020204" pitchFamily="34" charset="0"/>
                <a:cs typeface="PT Sans" panose="020B0503020203020204" pitchFamily="34" charset="0"/>
              </a:rPr>
              <a:t>, and </a:t>
            </a:r>
            <a:r>
              <a:rPr lang="en-US" sz="2000" kern="1200" dirty="0" err="1">
                <a:solidFill>
                  <a:srgbClr val="00002E"/>
                </a:solidFill>
                <a:effectLst/>
                <a:latin typeface="PT Sans" panose="020B0503020203020204" pitchFamily="34" charset="0"/>
                <a:ea typeface="PT Sans" panose="020B0503020203020204" pitchFamily="34" charset="0"/>
                <a:cs typeface="PT Sans" panose="020B0503020203020204" pitchFamily="34" charset="0"/>
              </a:rPr>
              <a:t>loan_amount</a:t>
            </a:r>
            <a:r>
              <a:rPr lang="en-US" sz="2000" kern="1200" dirty="0">
                <a:solidFill>
                  <a:srgbClr val="00002E"/>
                </a:solidFill>
                <a:effectLst/>
                <a:latin typeface="PT Sans" panose="020B0503020203020204" pitchFamily="34" charset="0"/>
                <a:ea typeface="PT Sans" panose="020B0503020203020204" pitchFamily="34" charset="0"/>
                <a:cs typeface="PT Sans" panose="020B0503020203020204" pitchFamily="34" charset="0"/>
              </a:rPr>
              <a:t> and etc. There are a total of 614 data points.</a:t>
            </a:r>
            <a:endParaRPr lang="en-IN" sz="2000" dirty="0">
              <a:effectLst/>
            </a:endParaRPr>
          </a:p>
          <a:p>
            <a:endParaRPr lang="en-IN" dirty="0"/>
          </a:p>
          <a:p>
            <a:pPr marL="342900" indent="-342900">
              <a:buFont typeface="Wingdings" panose="05000000000000000000" pitchFamily="2" charset="2"/>
              <a:buChar char="Ø"/>
            </a:pPr>
            <a:r>
              <a:rPr lang="en-IN" sz="2000" dirty="0"/>
              <a:t>Some data are not null and type of data are int , float , object</a:t>
            </a:r>
          </a:p>
        </p:txBody>
      </p:sp>
      <p:pic>
        <p:nvPicPr>
          <p:cNvPr id="14" name="Picture 13">
            <a:extLst>
              <a:ext uri="{FF2B5EF4-FFF2-40B4-BE49-F238E27FC236}">
                <a16:creationId xmlns:a16="http://schemas.microsoft.com/office/drawing/2014/main" id="{FA6761F3-7269-F8B5-7C51-4C4AA4191291}"/>
              </a:ext>
            </a:extLst>
          </p:cNvPr>
          <p:cNvPicPr>
            <a:picLocks noChangeAspect="1"/>
          </p:cNvPicPr>
          <p:nvPr/>
        </p:nvPicPr>
        <p:blipFill>
          <a:blip r:embed="rId7"/>
          <a:stretch>
            <a:fillRect/>
          </a:stretch>
        </p:blipFill>
        <p:spPr>
          <a:xfrm>
            <a:off x="122140" y="3169536"/>
            <a:ext cx="6697010" cy="4353533"/>
          </a:xfrm>
          <a:prstGeom prst="rect">
            <a:avLst/>
          </a:prstGeom>
        </p:spPr>
      </p:pic>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p:cNvPicPr>
            <a:picLocks noChangeAspect="1"/>
          </p:cNvPicPr>
          <p:nvPr/>
        </p:nvPicPr>
        <p:blipFill>
          <a:blip r:embed="rId4"/>
          <a:stretch>
            <a:fillRect/>
          </a:stretch>
        </p:blipFill>
        <p:spPr>
          <a:xfrm>
            <a:off x="9176952" y="-72736"/>
            <a:ext cx="5486400" cy="8229600"/>
          </a:xfrm>
          <a:prstGeom prst="rect">
            <a:avLst/>
          </a:prstGeom>
        </p:spPr>
      </p:pic>
      <p:sp>
        <p:nvSpPr>
          <p:cNvPr id="5" name="Text 1"/>
          <p:cNvSpPr/>
          <p:nvPr/>
        </p:nvSpPr>
        <p:spPr>
          <a:xfrm>
            <a:off x="833199" y="2153908"/>
            <a:ext cx="6759535"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Key Libraries in our Project</a:t>
            </a:r>
            <a:endParaRPr lang="en-US" sz="4374" dirty="0"/>
          </a:p>
        </p:txBody>
      </p:sp>
      <p:sp>
        <p:nvSpPr>
          <p:cNvPr id="6" name="Text 2"/>
          <p:cNvSpPr/>
          <p:nvPr/>
        </p:nvSpPr>
        <p:spPr>
          <a:xfrm>
            <a:off x="474165" y="3120907"/>
            <a:ext cx="7477601" cy="1421606"/>
          </a:xfrm>
          <a:prstGeom prst="rect">
            <a:avLst/>
          </a:prstGeom>
          <a:noFill/>
          <a:ln/>
        </p:spPr>
        <p:txBody>
          <a:bodyPr wrap="square" rtlCol="0" anchor="t"/>
          <a:lstStyle/>
          <a:p>
            <a:pPr marL="342900" indent="-342900">
              <a:lnSpc>
                <a:spcPts val="2799"/>
              </a:lnSpc>
              <a:buFont typeface="Wingdings" panose="05000000000000000000" pitchFamily="2" charset="2"/>
              <a:buChar char="Ø"/>
            </a:pPr>
            <a:r>
              <a:rPr lang="en-US" sz="2000" dirty="0">
                <a:solidFill>
                  <a:srgbClr val="00002E"/>
                </a:solidFill>
                <a:latin typeface="PT Sans" pitchFamily="34" charset="0"/>
                <a:ea typeface="PT Sans" pitchFamily="34" charset="-122"/>
                <a:cs typeface="PT Sans" pitchFamily="34" charset="-120"/>
              </a:rPr>
              <a:t>Our project leverages various libraries to enhance data analysis and visualization.</a:t>
            </a:r>
          </a:p>
          <a:p>
            <a:pPr marL="342900" indent="-342900">
              <a:lnSpc>
                <a:spcPts val="2799"/>
              </a:lnSpc>
              <a:buFont typeface="Wingdings" panose="05000000000000000000" pitchFamily="2" charset="2"/>
              <a:buChar char="Ø"/>
            </a:pPr>
            <a:r>
              <a:rPr lang="en-US" sz="2000" dirty="0">
                <a:solidFill>
                  <a:srgbClr val="00002E"/>
                </a:solidFill>
                <a:latin typeface="PT Sans" pitchFamily="34" charset="0"/>
                <a:ea typeface="PT Sans" pitchFamily="34" charset="-122"/>
                <a:cs typeface="PT Sans" pitchFamily="34" charset="-120"/>
              </a:rPr>
              <a:t> We rely on numpy and pandas for data manipulation, </a:t>
            </a:r>
            <a:r>
              <a:rPr lang="en-US" sz="2000" dirty="0" err="1">
                <a:solidFill>
                  <a:srgbClr val="00002E"/>
                </a:solidFill>
                <a:latin typeface="PT Sans" pitchFamily="34" charset="0"/>
                <a:ea typeface="PT Sans" pitchFamily="34" charset="-122"/>
                <a:cs typeface="PT Sans" pitchFamily="34" charset="-120"/>
              </a:rPr>
              <a:t>sklearn</a:t>
            </a:r>
            <a:r>
              <a:rPr lang="en-US" sz="2000" dirty="0">
                <a:solidFill>
                  <a:srgbClr val="00002E"/>
                </a:solidFill>
                <a:latin typeface="PT Sans" pitchFamily="34" charset="0"/>
                <a:ea typeface="PT Sans" pitchFamily="34" charset="-122"/>
                <a:cs typeface="PT Sans" pitchFamily="34" charset="-120"/>
              </a:rPr>
              <a:t> for machine learning ,matplotlib for plotting, and seaborn for creating visually appealing and informative visualizations.</a:t>
            </a:r>
            <a:endParaRPr lang="en-US" sz="2000" dirty="0"/>
          </a:p>
        </p:txBody>
      </p:sp>
      <p:pic>
        <p:nvPicPr>
          <p:cNvPr id="8" name="Picture 7">
            <a:extLst>
              <a:ext uri="{FF2B5EF4-FFF2-40B4-BE49-F238E27FC236}">
                <a16:creationId xmlns:a16="http://schemas.microsoft.com/office/drawing/2014/main" id="{56FAF464-DB1B-E835-9C03-17DF3BFFBA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89772" y="72736"/>
            <a:ext cx="2710248" cy="774357"/>
          </a:xfrm>
          <a:prstGeom prst="rect">
            <a:avLst/>
          </a:prstGeom>
        </p:spPr>
      </p:pic>
      <p:pic>
        <p:nvPicPr>
          <p:cNvPr id="9" name="Picture 8">
            <a:extLst>
              <a:ext uri="{FF2B5EF4-FFF2-40B4-BE49-F238E27FC236}">
                <a16:creationId xmlns:a16="http://schemas.microsoft.com/office/drawing/2014/main" id="{BA9DA822-D64A-BE20-7F6B-1016F774EBEF}"/>
              </a:ext>
            </a:extLst>
          </p:cNvPr>
          <p:cNvPicPr>
            <a:picLocks noChangeAspect="1"/>
          </p:cNvPicPr>
          <p:nvPr/>
        </p:nvPicPr>
        <p:blipFill>
          <a:blip r:embed="rId6"/>
          <a:stretch>
            <a:fillRect/>
          </a:stretch>
        </p:blipFill>
        <p:spPr>
          <a:xfrm>
            <a:off x="32952" y="0"/>
            <a:ext cx="1133475" cy="1133475"/>
          </a:xfrm>
          <a:prstGeom prst="rect">
            <a:avLst/>
          </a:prstGeom>
        </p:spPr>
      </p:pic>
      <p:pic>
        <p:nvPicPr>
          <p:cNvPr id="12" name="Picture 11">
            <a:extLst>
              <a:ext uri="{FF2B5EF4-FFF2-40B4-BE49-F238E27FC236}">
                <a16:creationId xmlns:a16="http://schemas.microsoft.com/office/drawing/2014/main" id="{A95FBED4-F642-BED1-EFBC-C8EF678FF00B}"/>
              </a:ext>
            </a:extLst>
          </p:cNvPr>
          <p:cNvPicPr>
            <a:picLocks noChangeAspect="1"/>
          </p:cNvPicPr>
          <p:nvPr/>
        </p:nvPicPr>
        <p:blipFill>
          <a:blip r:embed="rId7"/>
          <a:stretch>
            <a:fillRect/>
          </a:stretch>
        </p:blipFill>
        <p:spPr>
          <a:xfrm>
            <a:off x="9176951" y="2425064"/>
            <a:ext cx="5453449" cy="3098079"/>
          </a:xfrm>
          <a:prstGeom prst="rect">
            <a:avLst/>
          </a:prstGeom>
        </p:spPr>
      </p:pic>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32952" y="26514"/>
            <a:ext cx="14630400" cy="8229600"/>
          </a:xfrm>
          <a:prstGeom prst="rect">
            <a:avLst/>
          </a:prstGeom>
          <a:solidFill>
            <a:srgbClr val="F3F3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8" y="1722002"/>
            <a:ext cx="7477601" cy="1388745"/>
          </a:xfrm>
          <a:prstGeom prst="rect">
            <a:avLst/>
          </a:prstGeom>
          <a:noFill/>
          <a:ln/>
        </p:spPr>
        <p:txBody>
          <a:bodyPr wrap="squar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Data Preprocessing Techniques</a:t>
            </a:r>
            <a:endParaRPr lang="en-US" sz="4374" dirty="0"/>
          </a:p>
        </p:txBody>
      </p:sp>
      <p:sp>
        <p:nvSpPr>
          <p:cNvPr id="6" name="Text 2"/>
          <p:cNvSpPr/>
          <p:nvPr/>
        </p:nvSpPr>
        <p:spPr>
          <a:xfrm>
            <a:off x="599689" y="3341846"/>
            <a:ext cx="7477601" cy="1777008"/>
          </a:xfrm>
          <a:prstGeom prst="rect">
            <a:avLst/>
          </a:prstGeom>
          <a:noFill/>
          <a:ln/>
        </p:spPr>
        <p:txBody>
          <a:bodyPr wrap="square" rtlCol="0" anchor="t"/>
          <a:lstStyle/>
          <a:p>
            <a:pPr marL="342900" indent="-342900">
              <a:lnSpc>
                <a:spcPts val="2799"/>
              </a:lnSpc>
              <a:buFont typeface="Wingdings" panose="05000000000000000000" pitchFamily="2" charset="2"/>
              <a:buChar char="Ø"/>
            </a:pPr>
            <a:r>
              <a:rPr lang="en-US" sz="2000" dirty="0">
                <a:solidFill>
                  <a:srgbClr val="00002E"/>
                </a:solidFill>
                <a:latin typeface="PT Sans" pitchFamily="34" charset="0"/>
                <a:ea typeface="PT Sans" pitchFamily="34" charset="-122"/>
                <a:cs typeface="PT Sans" pitchFamily="34" charset="-120"/>
              </a:rPr>
              <a:t>Preparing data for machine learning models involves handling missing values and removing irrelevant columns.</a:t>
            </a:r>
          </a:p>
          <a:p>
            <a:pPr marL="342900" indent="-342900">
              <a:lnSpc>
                <a:spcPts val="2799"/>
              </a:lnSpc>
              <a:buFont typeface="Wingdings" panose="05000000000000000000" pitchFamily="2" charset="2"/>
              <a:buChar char="Ø"/>
            </a:pPr>
            <a:r>
              <a:rPr lang="en-US" sz="2000" dirty="0">
                <a:solidFill>
                  <a:srgbClr val="00002E"/>
                </a:solidFill>
                <a:latin typeface="PT Sans" pitchFamily="34" charset="0"/>
                <a:ea typeface="PT Sans" pitchFamily="34" charset="-122"/>
                <a:cs typeface="PT Sans" pitchFamily="34" charset="-120"/>
              </a:rPr>
              <a:t>To address missing values, we can use techniques such as filling with mean, median, or mode. Additionally, we'll identify and drop columns that do not contribute to the predictive modeling process.</a:t>
            </a:r>
            <a:endParaRPr lang="en-US" sz="2000" dirty="0"/>
          </a:p>
        </p:txBody>
      </p:sp>
      <p:pic>
        <p:nvPicPr>
          <p:cNvPr id="8" name="Picture 7">
            <a:extLst>
              <a:ext uri="{FF2B5EF4-FFF2-40B4-BE49-F238E27FC236}">
                <a16:creationId xmlns:a16="http://schemas.microsoft.com/office/drawing/2014/main" id="{B88CADE9-6630-0449-9B56-0B77700069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04072" y="20781"/>
            <a:ext cx="2710248" cy="774357"/>
          </a:xfrm>
          <a:prstGeom prst="rect">
            <a:avLst/>
          </a:prstGeom>
        </p:spPr>
      </p:pic>
      <p:pic>
        <p:nvPicPr>
          <p:cNvPr id="9" name="Picture 8">
            <a:extLst>
              <a:ext uri="{FF2B5EF4-FFF2-40B4-BE49-F238E27FC236}">
                <a16:creationId xmlns:a16="http://schemas.microsoft.com/office/drawing/2014/main" id="{76752A90-B017-01C5-CD2D-0ABBB8F10FD7}"/>
              </a:ext>
            </a:extLst>
          </p:cNvPr>
          <p:cNvPicPr>
            <a:picLocks noChangeAspect="1"/>
          </p:cNvPicPr>
          <p:nvPr/>
        </p:nvPicPr>
        <p:blipFill>
          <a:blip r:embed="rId6"/>
          <a:stretch>
            <a:fillRect/>
          </a:stretch>
        </p:blipFill>
        <p:spPr>
          <a:xfrm>
            <a:off x="32952" y="26514"/>
            <a:ext cx="1133475" cy="1133475"/>
          </a:xfrm>
          <a:prstGeom prst="rect">
            <a:avLst/>
          </a:prstGeom>
        </p:spPr>
      </p:pic>
      <p:pic>
        <p:nvPicPr>
          <p:cNvPr id="10" name="Picture 9">
            <a:extLst>
              <a:ext uri="{FF2B5EF4-FFF2-40B4-BE49-F238E27FC236}">
                <a16:creationId xmlns:a16="http://schemas.microsoft.com/office/drawing/2014/main" id="{B2B32FBF-D890-FEC4-418C-A7513B06FD7E}"/>
              </a:ext>
            </a:extLst>
          </p:cNvPr>
          <p:cNvPicPr>
            <a:picLocks noChangeAspect="1"/>
          </p:cNvPicPr>
          <p:nvPr/>
        </p:nvPicPr>
        <p:blipFill>
          <a:blip r:embed="rId7"/>
          <a:stretch>
            <a:fillRect/>
          </a:stretch>
        </p:blipFill>
        <p:spPr>
          <a:xfrm>
            <a:off x="9143999" y="2088573"/>
            <a:ext cx="5453449" cy="3657600"/>
          </a:xfrm>
          <a:prstGeom prst="rect">
            <a:avLst/>
          </a:prstGeom>
        </p:spPr>
      </p:pic>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31190"/>
            <a:ext cx="14630400" cy="8229600"/>
          </a:xfrm>
          <a:prstGeom prst="rect">
            <a:avLst/>
          </a:prstGeom>
          <a:solidFill>
            <a:srgbClr val="F3F3FF">
              <a:alpha val="75000"/>
            </a:srgbClr>
          </a:solidFill>
          <a:ln/>
        </p:spPr>
        <p:txBody>
          <a:bodyPr/>
          <a:lstStyle/>
          <a:p>
            <a:endParaRPr lang="en-IN" dirty="0"/>
          </a:p>
        </p:txBody>
      </p:sp>
      <p:sp>
        <p:nvSpPr>
          <p:cNvPr id="5" name="Text 1"/>
          <p:cNvSpPr/>
          <p:nvPr/>
        </p:nvSpPr>
        <p:spPr>
          <a:xfrm>
            <a:off x="833199" y="2062639"/>
            <a:ext cx="7477601" cy="1388745"/>
          </a:xfrm>
          <a:prstGeom prst="rect">
            <a:avLst/>
          </a:prstGeom>
          <a:noFill/>
          <a:ln/>
        </p:spPr>
        <p:txBody>
          <a:bodyPr wrap="squar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Data Visualization Techniques</a:t>
            </a:r>
            <a:endParaRPr lang="en-US" sz="4374" dirty="0"/>
          </a:p>
        </p:txBody>
      </p:sp>
      <p:sp>
        <p:nvSpPr>
          <p:cNvPr id="6" name="Text 2"/>
          <p:cNvSpPr/>
          <p:nvPr/>
        </p:nvSpPr>
        <p:spPr>
          <a:xfrm>
            <a:off x="566737" y="3762970"/>
            <a:ext cx="7477601" cy="1066205"/>
          </a:xfrm>
          <a:prstGeom prst="rect">
            <a:avLst/>
          </a:prstGeom>
          <a:noFill/>
          <a:ln/>
        </p:spPr>
        <p:txBody>
          <a:bodyPr wrap="square" rtlCol="0" anchor="t"/>
          <a:lstStyle/>
          <a:p>
            <a:pPr marL="342900" indent="-342900">
              <a:lnSpc>
                <a:spcPts val="2799"/>
              </a:lnSpc>
              <a:buFont typeface="Wingdings" panose="05000000000000000000" pitchFamily="2" charset="2"/>
              <a:buChar char="Ø"/>
            </a:pPr>
            <a:r>
              <a:rPr lang="en-US" sz="2000" dirty="0">
                <a:solidFill>
                  <a:srgbClr val="00002E"/>
                </a:solidFill>
                <a:latin typeface="PT Sans" pitchFamily="34" charset="0"/>
                <a:ea typeface="PT Sans" pitchFamily="34" charset="-122"/>
                <a:cs typeface="PT Sans" pitchFamily="34" charset="-120"/>
              </a:rPr>
              <a:t>Data visualization is a powerful tool for understanding complex datasets. In this card, we'll explore various techniques such as scatter plots, bar charts, and many more visualize the Kaggle dataset and gain valuable insights.</a:t>
            </a:r>
            <a:endParaRPr lang="en-US" sz="2000" dirty="0"/>
          </a:p>
        </p:txBody>
      </p:sp>
      <p:sp>
        <p:nvSpPr>
          <p:cNvPr id="7" name="Text 3"/>
          <p:cNvSpPr/>
          <p:nvPr/>
        </p:nvSpPr>
        <p:spPr>
          <a:xfrm>
            <a:off x="566737" y="5439964"/>
            <a:ext cx="7477601" cy="1066205"/>
          </a:xfrm>
          <a:prstGeom prst="rect">
            <a:avLst/>
          </a:prstGeom>
          <a:noFill/>
          <a:ln/>
        </p:spPr>
        <p:txBody>
          <a:bodyPr wrap="square" rtlCol="0" anchor="t"/>
          <a:lstStyle/>
          <a:p>
            <a:pPr marL="285750" indent="-285750" algn="l" rtl="0" eaLnBrk="1" latinLnBrk="0" hangingPunct="1">
              <a:lnSpc>
                <a:spcPts val="2799"/>
              </a:lnSpc>
              <a:spcBef>
                <a:spcPts val="0"/>
              </a:spcBef>
              <a:spcAft>
                <a:spcPts val="0"/>
              </a:spcAft>
              <a:buFont typeface="Wingdings" panose="05000000000000000000" pitchFamily="2" charset="2"/>
              <a:buChar char="Ø"/>
            </a:pPr>
            <a:r>
              <a:rPr lang="en-US" sz="1800" kern="1200" dirty="0">
                <a:solidFill>
                  <a:srgbClr val="00002E"/>
                </a:solidFill>
                <a:effectLst/>
                <a:latin typeface="PT Sans" panose="020B0503020203020204" pitchFamily="34" charset="0"/>
                <a:ea typeface="PT Sans" panose="020B0503020203020204" pitchFamily="34" charset="0"/>
                <a:cs typeface="PT Sans" panose="020B0503020203020204" pitchFamily="34" charset="0"/>
              </a:rPr>
              <a:t>When it comes to visualizing complex datasets, there are many techniques available beyond the basics. In this card, we'll explore advanced techniques such as count plots, histograms, heatmaps, and box plots, and discuss how to use them effectively.</a:t>
            </a:r>
            <a:endParaRPr lang="en-IN" sz="2000" dirty="0">
              <a:effectLst/>
            </a:endParaRPr>
          </a:p>
        </p:txBody>
      </p:sp>
      <p:pic>
        <p:nvPicPr>
          <p:cNvPr id="10" name="Picture 9">
            <a:extLst>
              <a:ext uri="{FF2B5EF4-FFF2-40B4-BE49-F238E27FC236}">
                <a16:creationId xmlns:a16="http://schemas.microsoft.com/office/drawing/2014/main" id="{CA750FF4-753B-BF20-9C40-6834B6CD056A}"/>
              </a:ext>
            </a:extLst>
          </p:cNvPr>
          <p:cNvPicPr>
            <a:picLocks noChangeAspect="1"/>
          </p:cNvPicPr>
          <p:nvPr/>
        </p:nvPicPr>
        <p:blipFill>
          <a:blip r:embed="rId4"/>
          <a:stretch>
            <a:fillRect/>
          </a:stretch>
        </p:blipFill>
        <p:spPr>
          <a:xfrm>
            <a:off x="0" y="31190"/>
            <a:ext cx="1133475" cy="1133475"/>
          </a:xfrm>
          <a:prstGeom prst="rect">
            <a:avLst/>
          </a:prstGeom>
        </p:spPr>
      </p:pic>
      <p:pic>
        <p:nvPicPr>
          <p:cNvPr id="11" name="Image 1" descr="preencoded.png">
            <a:extLst>
              <a:ext uri="{FF2B5EF4-FFF2-40B4-BE49-F238E27FC236}">
                <a16:creationId xmlns:a16="http://schemas.microsoft.com/office/drawing/2014/main" id="{3A7439B1-4902-4150-0134-F6B6ECADA14B}"/>
              </a:ext>
            </a:extLst>
          </p:cNvPr>
          <p:cNvPicPr>
            <a:picLocks noChangeAspect="1"/>
          </p:cNvPicPr>
          <p:nvPr/>
        </p:nvPicPr>
        <p:blipFill>
          <a:blip r:embed="rId5"/>
          <a:stretch>
            <a:fillRect/>
          </a:stretch>
        </p:blipFill>
        <p:spPr>
          <a:xfrm>
            <a:off x="9143997" y="0"/>
            <a:ext cx="5486400" cy="8229600"/>
          </a:xfrm>
          <a:prstGeom prst="rect">
            <a:avLst/>
          </a:prstGeom>
        </p:spPr>
      </p:pic>
      <p:pic>
        <p:nvPicPr>
          <p:cNvPr id="4" name="Picture 3">
            <a:extLst>
              <a:ext uri="{FF2B5EF4-FFF2-40B4-BE49-F238E27FC236}">
                <a16:creationId xmlns:a16="http://schemas.microsoft.com/office/drawing/2014/main" id="{6591821C-003D-92CC-AA32-8C993C7216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72900" y="51954"/>
            <a:ext cx="2710248" cy="774357"/>
          </a:xfrm>
          <a:prstGeom prst="rect">
            <a:avLst/>
          </a:prstGeom>
        </p:spPr>
      </p:pic>
      <p:pic>
        <p:nvPicPr>
          <p:cNvPr id="9" name="Picture 8">
            <a:extLst>
              <a:ext uri="{FF2B5EF4-FFF2-40B4-BE49-F238E27FC236}">
                <a16:creationId xmlns:a16="http://schemas.microsoft.com/office/drawing/2014/main" id="{DDC6CE84-8838-024B-08AA-436DF4F0E286}"/>
              </a:ext>
            </a:extLst>
          </p:cNvPr>
          <p:cNvPicPr>
            <a:picLocks noChangeAspect="1"/>
          </p:cNvPicPr>
          <p:nvPr/>
        </p:nvPicPr>
        <p:blipFill>
          <a:blip r:embed="rId7"/>
          <a:stretch>
            <a:fillRect/>
          </a:stretch>
        </p:blipFill>
        <p:spPr>
          <a:xfrm>
            <a:off x="9143997" y="2221173"/>
            <a:ext cx="5569530" cy="4834254"/>
          </a:xfrm>
          <a:prstGeom prst="rect">
            <a:avLst/>
          </a:prstGeom>
        </p:spPr>
      </p:pic>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
        <p:nvSpPr>
          <p:cNvPr id="5" name="Text 1"/>
          <p:cNvSpPr/>
          <p:nvPr/>
        </p:nvSpPr>
        <p:spPr>
          <a:xfrm>
            <a:off x="6319599" y="2367972"/>
            <a:ext cx="6617970" cy="694373"/>
          </a:xfrm>
          <a:prstGeom prst="rect">
            <a:avLst/>
          </a:prstGeom>
          <a:noFill/>
          <a:ln/>
        </p:spPr>
        <p:txBody>
          <a:bodyPr wrap="none" rtlCol="0" anchor="t"/>
          <a:lstStyle/>
          <a:p>
            <a:pPr marL="0" indent="0">
              <a:lnSpc>
                <a:spcPts val="5468"/>
              </a:lnSpc>
              <a:buNone/>
            </a:pPr>
            <a:r>
              <a:rPr lang="en-US" sz="4374" b="1" dirty="0">
                <a:solidFill>
                  <a:srgbClr val="00002E"/>
                </a:solidFill>
                <a:latin typeface="Nunito" pitchFamily="34" charset="0"/>
                <a:ea typeface="Nunito" pitchFamily="34" charset="-122"/>
                <a:cs typeface="Nunito" pitchFamily="34" charset="-120"/>
              </a:rPr>
              <a:t>Exploratory Data Analysis</a:t>
            </a:r>
            <a:endParaRPr lang="en-US" sz="4374" dirty="0"/>
          </a:p>
        </p:txBody>
      </p:sp>
      <p:sp>
        <p:nvSpPr>
          <p:cNvPr id="6" name="Text 2"/>
          <p:cNvSpPr/>
          <p:nvPr/>
        </p:nvSpPr>
        <p:spPr>
          <a:xfrm>
            <a:off x="6205299" y="3261661"/>
            <a:ext cx="7477601" cy="1421606"/>
          </a:xfrm>
          <a:prstGeom prst="rect">
            <a:avLst/>
          </a:prstGeom>
          <a:noFill/>
          <a:ln/>
        </p:spPr>
        <p:txBody>
          <a:bodyPr wrap="square" rtlCol="0" anchor="t"/>
          <a:lstStyle/>
          <a:p>
            <a:pPr marL="342900" indent="-342900">
              <a:lnSpc>
                <a:spcPts val="2799"/>
              </a:lnSpc>
              <a:buFont typeface="Wingdings" panose="05000000000000000000" pitchFamily="2" charset="2"/>
              <a:buChar char="Ø"/>
            </a:pPr>
            <a:r>
              <a:rPr lang="en-US" sz="2000" dirty="0">
                <a:solidFill>
                  <a:srgbClr val="00002E"/>
                </a:solidFill>
                <a:latin typeface="PT Sans" pitchFamily="34" charset="0"/>
                <a:ea typeface="PT Sans" pitchFamily="34" charset="-122"/>
                <a:cs typeface="PT Sans" pitchFamily="34" charset="-120"/>
              </a:rPr>
              <a:t>Exploratory Data Analysis (EDA) is a crucial step in the data science process. It involves analyzing and visualizing data to gain insights and understand patterns. </a:t>
            </a:r>
          </a:p>
          <a:p>
            <a:pPr marL="342900" indent="-342900">
              <a:lnSpc>
                <a:spcPts val="2799"/>
              </a:lnSpc>
              <a:buFont typeface="Wingdings" panose="05000000000000000000" pitchFamily="2" charset="2"/>
              <a:buChar char="Ø"/>
            </a:pPr>
            <a:endParaRPr lang="en-US" sz="2000" dirty="0">
              <a:solidFill>
                <a:srgbClr val="00002E"/>
              </a:solidFill>
              <a:latin typeface="PT Sans" pitchFamily="34" charset="0"/>
              <a:ea typeface="PT Sans" pitchFamily="34" charset="-122"/>
              <a:cs typeface="PT Sans" pitchFamily="34" charset="-120"/>
            </a:endParaRPr>
          </a:p>
          <a:p>
            <a:pPr marL="342900" indent="-342900">
              <a:lnSpc>
                <a:spcPts val="2799"/>
              </a:lnSpc>
              <a:buFont typeface="Wingdings" panose="05000000000000000000" pitchFamily="2" charset="2"/>
              <a:buChar char="Ø"/>
            </a:pPr>
            <a:r>
              <a:rPr lang="en-US" sz="2000" dirty="0">
                <a:solidFill>
                  <a:srgbClr val="00002E"/>
                </a:solidFill>
                <a:latin typeface="PT Sans" pitchFamily="34" charset="0"/>
                <a:ea typeface="PT Sans" pitchFamily="34" charset="-122"/>
                <a:cs typeface="PT Sans" pitchFamily="34" charset="-120"/>
              </a:rPr>
              <a:t>By performing EDA on the Kaggle dataset, we can uncover hidden relationships and make informed decisions for our predictive modeling.</a:t>
            </a:r>
            <a:endParaRPr lang="en-US" sz="2000" dirty="0"/>
          </a:p>
        </p:txBody>
      </p:sp>
      <p:pic>
        <p:nvPicPr>
          <p:cNvPr id="8" name="Picture 7">
            <a:extLst>
              <a:ext uri="{FF2B5EF4-FFF2-40B4-BE49-F238E27FC236}">
                <a16:creationId xmlns:a16="http://schemas.microsoft.com/office/drawing/2014/main" id="{460E91B7-44BC-9A01-C135-F339398B94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93681" y="72736"/>
            <a:ext cx="2710248" cy="774357"/>
          </a:xfrm>
          <a:prstGeom prst="rect">
            <a:avLst/>
          </a:prstGeom>
        </p:spPr>
      </p:pic>
      <p:pic>
        <p:nvPicPr>
          <p:cNvPr id="9" name="Picture 8">
            <a:extLst>
              <a:ext uri="{FF2B5EF4-FFF2-40B4-BE49-F238E27FC236}">
                <a16:creationId xmlns:a16="http://schemas.microsoft.com/office/drawing/2014/main" id="{D8A40B87-7E1A-5532-8E13-FF6F66E1FBC3}"/>
              </a:ext>
            </a:extLst>
          </p:cNvPr>
          <p:cNvPicPr>
            <a:picLocks noChangeAspect="1"/>
          </p:cNvPicPr>
          <p:nvPr/>
        </p:nvPicPr>
        <p:blipFill>
          <a:blip r:embed="rId5"/>
          <a:stretch>
            <a:fillRect/>
          </a:stretch>
        </p:blipFill>
        <p:spPr>
          <a:xfrm>
            <a:off x="0" y="31190"/>
            <a:ext cx="1133475" cy="1133475"/>
          </a:xfrm>
          <a:prstGeom prst="rect">
            <a:avLst/>
          </a:prstGeom>
        </p:spPr>
      </p:pic>
      <p:pic>
        <p:nvPicPr>
          <p:cNvPr id="11" name="Picture 10">
            <a:extLst>
              <a:ext uri="{FF2B5EF4-FFF2-40B4-BE49-F238E27FC236}">
                <a16:creationId xmlns:a16="http://schemas.microsoft.com/office/drawing/2014/main" id="{7922FBDB-14C5-A1ED-B943-AE812777AA21}"/>
              </a:ext>
            </a:extLst>
          </p:cNvPr>
          <p:cNvPicPr>
            <a:picLocks noChangeAspect="1"/>
          </p:cNvPicPr>
          <p:nvPr/>
        </p:nvPicPr>
        <p:blipFill>
          <a:blip r:embed="rId6"/>
          <a:stretch>
            <a:fillRect/>
          </a:stretch>
        </p:blipFill>
        <p:spPr>
          <a:xfrm>
            <a:off x="495299" y="2367972"/>
            <a:ext cx="4991100" cy="4323773"/>
          </a:xfrm>
          <a:prstGeom prst="rect">
            <a:avLst/>
          </a:prstGeom>
        </p:spPr>
      </p:pic>
    </p:spTree>
  </p:cSld>
  <p:clrMapOvr>
    <a:masterClrMapping/>
  </p:clrMapOvr>
  <p:transition spd="med">
    <p:pull/>
  </p:transition>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175</TotalTime>
  <Words>775</Words>
  <Application>Microsoft Office PowerPoint</Application>
  <PresentationFormat>Custom</PresentationFormat>
  <Paragraphs>98</Paragraphs>
  <Slides>16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Calibri</vt:lpstr>
      <vt:lpstr>Calibri Light</vt:lpstr>
      <vt:lpstr>Nunito</vt:lpstr>
      <vt:lpstr>PT Sans</vt:lpstr>
      <vt:lpstr>Söhne</vt:lpstr>
      <vt:lpstr>Wingdings</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Darshit Radadiya</cp:lastModifiedBy>
  <cp:revision>10</cp:revision>
  <dcterms:created xsi:type="dcterms:W3CDTF">2024-02-16T07:40:59Z</dcterms:created>
  <dcterms:modified xsi:type="dcterms:W3CDTF">2024-02-26T07:58:54Z</dcterms:modified>
</cp:coreProperties>
</file>